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6"/>
  </p:notesMasterIdLst>
  <p:handoutMasterIdLst>
    <p:handoutMasterId r:id="rId17"/>
  </p:handoutMasterIdLst>
  <p:sldIdLst>
    <p:sldId id="275" r:id="rId2"/>
    <p:sldId id="451" r:id="rId3"/>
    <p:sldId id="452" r:id="rId4"/>
    <p:sldId id="476" r:id="rId5"/>
    <p:sldId id="477" r:id="rId6"/>
    <p:sldId id="481" r:id="rId7"/>
    <p:sldId id="482" r:id="rId8"/>
    <p:sldId id="484" r:id="rId9"/>
    <p:sldId id="485" r:id="rId10"/>
    <p:sldId id="486" r:id="rId11"/>
    <p:sldId id="483" r:id="rId12"/>
    <p:sldId id="478" r:id="rId13"/>
    <p:sldId id="480" r:id="rId14"/>
    <p:sldId id="487" r:id="rId15"/>
  </p:sldIdLst>
  <p:sldSz cx="9144000" cy="6858000" type="screen4x3"/>
  <p:notesSz cx="6858000" cy="97155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F3557"/>
    <a:srgbClr val="193F61"/>
    <a:srgbClr val="193461"/>
    <a:srgbClr val="132849"/>
    <a:srgbClr val="292929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46" autoAdjust="0"/>
    <p:restoredTop sz="81729" autoAdjust="0"/>
  </p:normalViewPr>
  <p:slideViewPr>
    <p:cSldViewPr>
      <p:cViewPr varScale="1">
        <p:scale>
          <a:sx n="75" d="100"/>
          <a:sy n="75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396D808B-0ED4-4D6D-93AB-D09C6358F8A8}" type="datetimeFigureOut">
              <a:rPr lang="de-DE"/>
              <a:pPr>
                <a:defRPr/>
              </a:pPr>
              <a:t>02.07.2012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B31163FF-D2DA-44F3-8220-74E1BFD81D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311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0" tIns="45370" rIns="90740" bIns="45370" numCol="1" anchor="t" anchorCtr="0" compatLnSpc="1">
            <a:prstTxWarp prst="textNoShape">
              <a:avLst/>
            </a:prstTxWarp>
          </a:bodyPr>
          <a:lstStyle>
            <a:lvl1pPr defTabSz="907650" eaLnBrk="1" hangingPunct="1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1" name="Rechteck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0" tIns="45370" rIns="90740" bIns="45370" numCol="1" anchor="t" anchorCtr="0" compatLnSpc="1">
            <a:prstTxWarp prst="textNoShape">
              <a:avLst/>
            </a:prstTxWarp>
          </a:bodyPr>
          <a:lstStyle>
            <a:lvl1pPr algn="r" defTabSz="907650" eaLnBrk="1" hangingPunct="1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hteck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9338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hteck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0" tIns="45370" rIns="90740" bIns="453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7414" name="Rechteck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0" tIns="45370" rIns="90740" bIns="45370" numCol="1" anchor="b" anchorCtr="0" compatLnSpc="1">
            <a:prstTxWarp prst="textNoShape">
              <a:avLst/>
            </a:prstTxWarp>
          </a:bodyPr>
          <a:lstStyle>
            <a:lvl1pPr defTabSz="907650" eaLnBrk="1" hangingPunct="1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415" name="Rechteck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0" tIns="45370" rIns="90740" bIns="45370" numCol="1" anchor="b" anchorCtr="0" compatLnSpc="1">
            <a:prstTxWarp prst="textNoShape">
              <a:avLst/>
            </a:prstTxWarp>
          </a:bodyPr>
          <a:lstStyle>
            <a:lvl1pPr algn="r" defTabSz="907650" eaLnBrk="1" hangingPunct="1">
              <a:defRPr sz="1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DD82FA-3FFB-4681-B4DA-F4C9B35DAD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104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26E15B6-00A7-40F3-87FA-8402DCB3275F}" type="slidenum">
              <a:rPr lang="nl-NL" sz="11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nl-NL" sz="11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A1A8B95-DED5-4A45-A46E-0AA37A06D367}" type="slidenum">
              <a:rPr lang="de-DE" sz="1200" smtClean="0">
                <a:solidFill>
                  <a:schemeClr val="tx1"/>
                </a:solidFill>
                <a:latin typeface="Times" pitchFamily="18" charset="0"/>
              </a:rPr>
              <a:pPr eaLnBrk="1" hangingPunct="1"/>
              <a:t>2</a:t>
            </a:fld>
            <a:endParaRPr lang="de-DE" sz="12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28663"/>
            <a:ext cx="4859338" cy="36449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614863"/>
            <a:ext cx="5035550" cy="437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C54E224-BB2F-4563-970D-6C5C645FD11B}" type="slidenum">
              <a:rPr lang="de-DE" sz="1200" smtClean="0">
                <a:solidFill>
                  <a:schemeClr val="tx1"/>
                </a:solidFill>
                <a:latin typeface="Times" pitchFamily="18" charset="0"/>
              </a:rPr>
              <a:pPr eaLnBrk="1" hangingPunct="1"/>
              <a:t>3</a:t>
            </a:fld>
            <a:endParaRPr lang="de-DE" sz="12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28663"/>
            <a:ext cx="4859338" cy="36449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614863"/>
            <a:ext cx="5035550" cy="437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6463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C54E224-BB2F-4563-970D-6C5C645FD11B}" type="slidenum">
              <a:rPr lang="de-DE" sz="1200" smtClean="0">
                <a:solidFill>
                  <a:schemeClr val="tx1"/>
                </a:solidFill>
                <a:latin typeface="Times" pitchFamily="18" charset="0"/>
              </a:rPr>
              <a:pPr eaLnBrk="1" hangingPunct="1"/>
              <a:t>4</a:t>
            </a:fld>
            <a:endParaRPr lang="de-DE" sz="12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28663"/>
            <a:ext cx="4859338" cy="36449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614863"/>
            <a:ext cx="5035550" cy="437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shpKleurvlakBoven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Workshop on MAX-DOAS observations over East Asia and Russia  </a:t>
            </a:r>
            <a:br>
              <a:rPr lang="en-US"/>
            </a:br>
            <a:r>
              <a:rPr lang="en-US"/>
              <a:t>8-9 February 2010, Yokohama</a:t>
            </a:r>
          </a:p>
        </p:txBody>
      </p:sp>
    </p:spTree>
    <p:extLst>
      <p:ext uri="{BB962C8B-B14F-4D97-AF65-F5344CB8AC3E}">
        <p14:creationId xmlns:p14="http://schemas.microsoft.com/office/powerpoint/2010/main" val="305345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7363" y="1009650"/>
            <a:ext cx="4008437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09650"/>
            <a:ext cx="4008438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Workshop on MAX-DOAS observations over East Asia and Russia  </a:t>
            </a:r>
            <a:br>
              <a:rPr lang="en-US"/>
            </a:br>
            <a:r>
              <a:rPr lang="en-US"/>
              <a:t>8-9 February 2010, Yokohama</a:t>
            </a:r>
          </a:p>
        </p:txBody>
      </p:sp>
    </p:spTree>
    <p:extLst>
      <p:ext uri="{BB962C8B-B14F-4D97-AF65-F5344CB8AC3E}">
        <p14:creationId xmlns:p14="http://schemas.microsoft.com/office/powerpoint/2010/main" val="104423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Boven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Workshop on MAX-DOAS observations over East Asia and Russia  </a:t>
            </a:r>
            <a:br>
              <a:rPr lang="en-US"/>
            </a:br>
            <a:r>
              <a:rPr lang="en-US"/>
              <a:t>8-9 February 2010, Yokohama</a:t>
            </a:r>
          </a:p>
        </p:txBody>
      </p:sp>
    </p:spTree>
    <p:extLst>
      <p:ext uri="{BB962C8B-B14F-4D97-AF65-F5344CB8AC3E}">
        <p14:creationId xmlns:p14="http://schemas.microsoft.com/office/powerpoint/2010/main" val="377036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de-DE" sz="1800">
              <a:solidFill>
                <a:srgbClr val="FFFFFF"/>
              </a:solidFill>
            </a:endParaRPr>
          </a:p>
        </p:txBody>
      </p:sp>
      <p:sp>
        <p:nvSpPr>
          <p:cNvPr id="1027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487363" y="203200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009650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8B5F8137-F430-4779-9CC2-9A995D4655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68413" y="6424613"/>
            <a:ext cx="4608512" cy="2841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Workshop on MAX-DOAS observations over East Asia and Russia  </a:t>
            </a:r>
            <a:br>
              <a:rPr lang="en-US"/>
            </a:br>
            <a:r>
              <a:rPr lang="en-US"/>
              <a:t>8-9 February 2010, Yokohama</a:t>
            </a:r>
          </a:p>
        </p:txBody>
      </p:sp>
      <p:pic>
        <p:nvPicPr>
          <p:cNvPr id="1031" name="Grafik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48350"/>
            <a:ext cx="162401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780338" y="6438900"/>
            <a:ext cx="10937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BREDOM</a:t>
            </a:r>
          </a:p>
        </p:txBody>
      </p:sp>
      <p:pic>
        <p:nvPicPr>
          <p:cNvPr id="1033" name="Picture 10" descr="iupLogoBlu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4538"/>
            <a:ext cx="1062038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>
          <a:solidFill>
            <a:srgbClr val="000000"/>
          </a:solidFill>
          <a:latin typeface="+mn-lt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>
          <a:solidFill>
            <a:srgbClr val="000000"/>
          </a:solidFill>
          <a:latin typeface="+mn-lt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9"/>
        </a:buBlip>
        <a:defRPr>
          <a:solidFill>
            <a:srgbClr val="000000"/>
          </a:solidFill>
          <a:latin typeface="+mn-lt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12684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17256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1828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26400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mos-chem-phys-discuss.net/12/15977/2012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feld 18"/>
          <p:cNvSpPr txBox="1">
            <a:spLocks noChangeArrowheads="1"/>
          </p:cNvSpPr>
          <p:nvPr/>
        </p:nvSpPr>
        <p:spPr bwMode="auto">
          <a:xfrm>
            <a:off x="461963" y="3621088"/>
            <a:ext cx="8142287" cy="1077912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5000"/>
              </a:spcAft>
            </a:pPr>
            <a:r>
              <a:rPr lang="en-US" sz="3200" b="1">
                <a:solidFill>
                  <a:srgbClr val="333399"/>
                </a:solidFill>
                <a:latin typeface="Arial" charset="0"/>
              </a:rPr>
              <a:t>BREDOM network– </a:t>
            </a:r>
            <a:br>
              <a:rPr lang="en-US" sz="3200" b="1">
                <a:solidFill>
                  <a:srgbClr val="333399"/>
                </a:solidFill>
                <a:latin typeface="Arial" charset="0"/>
              </a:rPr>
            </a:br>
            <a:r>
              <a:rPr lang="en-US" sz="3200" b="1">
                <a:solidFill>
                  <a:srgbClr val="333399"/>
                </a:solidFill>
                <a:latin typeface="Arial" charset="0"/>
              </a:rPr>
              <a:t>Overview and Plans</a:t>
            </a:r>
          </a:p>
        </p:txBody>
      </p:sp>
      <p:sp>
        <p:nvSpPr>
          <p:cNvPr id="8201" name="Textfeld 23"/>
          <p:cNvSpPr txBox="1">
            <a:spLocks noChangeArrowheads="1"/>
          </p:cNvSpPr>
          <p:nvPr/>
        </p:nvSpPr>
        <p:spPr bwMode="auto">
          <a:xfrm>
            <a:off x="385763" y="4773613"/>
            <a:ext cx="48974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</a:rPr>
              <a:t>Folkard Wittrock, </a:t>
            </a:r>
            <a:r>
              <a:rPr lang="en-US" sz="1600" b="1" i="1" dirty="0" err="1">
                <a:solidFill>
                  <a:schemeClr val="bg1">
                    <a:lumMod val="85000"/>
                  </a:schemeClr>
                </a:solidFill>
              </a:rPr>
              <a:t>iup</a:t>
            </a:r>
            <a:r>
              <a:rPr lang="en-US" sz="1600" b="1" i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bg1">
                    <a:lumMod val="85000"/>
                  </a:schemeClr>
                </a:solidFill>
              </a:rPr>
              <a:t>Bremen</a:t>
            </a:r>
            <a:endParaRPr lang="en-US" sz="1600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125" name="Bild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971550"/>
            <a:ext cx="14398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Bild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971550"/>
            <a:ext cx="14398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Bild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971550"/>
            <a:ext cx="1439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Bild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2162175"/>
            <a:ext cx="1439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feld 7"/>
          <p:cNvSpPr txBox="1">
            <a:spLocks noChangeArrowheads="1"/>
          </p:cNvSpPr>
          <p:nvPr/>
        </p:nvSpPr>
        <p:spPr bwMode="auto">
          <a:xfrm>
            <a:off x="-1273175" y="1187450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de-DE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3484" r="6956" b="58839"/>
          <a:stretch>
            <a:fillRect/>
          </a:stretch>
        </p:blipFill>
        <p:spPr bwMode="auto">
          <a:xfrm>
            <a:off x="539750" y="620713"/>
            <a:ext cx="76501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08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523875" y="202980"/>
            <a:ext cx="8169275" cy="571500"/>
          </a:xfrm>
        </p:spPr>
        <p:txBody>
          <a:bodyPr/>
          <a:lstStyle/>
          <a:p>
            <a:r>
              <a:rPr lang="de-DE" b="1" dirty="0" smtClean="0"/>
              <a:t>Athens</a:t>
            </a:r>
            <a:endParaRPr lang="de-DE" b="1" dirty="0" smtClean="0"/>
          </a:p>
        </p:txBody>
      </p:sp>
      <p:sp>
        <p:nvSpPr>
          <p:cNvPr id="19460" name="Inhaltsplatzhalter 2"/>
          <p:cNvSpPr txBox="1">
            <a:spLocks/>
          </p:cNvSpPr>
          <p:nvPr/>
        </p:nvSpPr>
        <p:spPr bwMode="auto">
          <a:xfrm>
            <a:off x="179388" y="981075"/>
            <a:ext cx="8501947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MAX-DOAS, in situ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aerosol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observations</a:t>
            </a:r>
            <a:endParaRPr lang="de-DE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b="0" dirty="0" smtClean="0">
                <a:solidFill>
                  <a:schemeClr val="tx1"/>
                </a:solidFill>
              </a:rPr>
              <a:t>Will </a:t>
            </a:r>
            <a:r>
              <a:rPr lang="de-DE" b="0" dirty="0" err="1" smtClean="0">
                <a:solidFill>
                  <a:schemeClr val="tx1"/>
                </a:solidFill>
              </a:rPr>
              <a:t>be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installed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at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Pentelli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hill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with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free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view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to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almost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whole</a:t>
            </a:r>
            <a:r>
              <a:rPr lang="de-DE" b="0" dirty="0" smtClean="0">
                <a:solidFill>
                  <a:schemeClr val="tx1"/>
                </a:solidFill>
              </a:rPr>
              <a:t> Athens </a:t>
            </a:r>
            <a:r>
              <a:rPr lang="de-DE" b="0" dirty="0" err="1" smtClean="0">
                <a:solidFill>
                  <a:schemeClr val="tx1"/>
                </a:solidFill>
              </a:rPr>
              <a:t>area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endParaRPr lang="de-DE" b="0" dirty="0">
              <a:solidFill>
                <a:schemeClr val="tx1"/>
              </a:solidFill>
            </a:endParaRPr>
          </a:p>
        </p:txBody>
      </p:sp>
      <p:grpSp>
        <p:nvGrpSpPr>
          <p:cNvPr id="6" name="Gruppieren 4"/>
          <p:cNvGrpSpPr>
            <a:grpSpLocks/>
          </p:cNvGrpSpPr>
          <p:nvPr/>
        </p:nvGrpSpPr>
        <p:grpSpPr bwMode="auto">
          <a:xfrm>
            <a:off x="387357" y="2430470"/>
            <a:ext cx="8293978" cy="3060760"/>
            <a:chOff x="2059211" y="33712436"/>
            <a:chExt cx="12192002" cy="4572000"/>
          </a:xfrm>
        </p:grpSpPr>
        <p:pic>
          <p:nvPicPr>
            <p:cNvPr id="7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212" y="33712436"/>
              <a:ext cx="6096001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211" y="33712436"/>
              <a:ext cx="6096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5578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hteck 3"/>
          <p:cNvSpPr>
            <a:spLocks noGrp="1" noChangeArrowheads="1"/>
          </p:cNvSpPr>
          <p:nvPr>
            <p:ph type="title"/>
          </p:nvPr>
        </p:nvSpPr>
        <p:spPr>
          <a:xfrm>
            <a:off x="304800" y="-26988"/>
            <a:ext cx="8534400" cy="838201"/>
          </a:xfrm>
        </p:spPr>
        <p:txBody>
          <a:bodyPr/>
          <a:lstStyle/>
          <a:p>
            <a:r>
              <a:rPr lang="de-DE" sz="2400" b="1" smtClean="0"/>
              <a:t>BREDOM – Bremen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85" y="1278320"/>
            <a:ext cx="7223607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81" y="1278320"/>
            <a:ext cx="7223606" cy="43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81" y="1271915"/>
            <a:ext cx="722360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15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hteck 3"/>
          <p:cNvSpPr>
            <a:spLocks noGrp="1" noChangeArrowheads="1"/>
          </p:cNvSpPr>
          <p:nvPr>
            <p:ph type="title"/>
          </p:nvPr>
        </p:nvSpPr>
        <p:spPr>
          <a:xfrm>
            <a:off x="304800" y="-26988"/>
            <a:ext cx="8534400" cy="838201"/>
          </a:xfrm>
        </p:spPr>
        <p:txBody>
          <a:bodyPr/>
          <a:lstStyle/>
          <a:p>
            <a:r>
              <a:rPr lang="de-DE" sz="2400" b="1" dirty="0" smtClean="0"/>
              <a:t>BREDOM</a:t>
            </a:r>
            <a:endParaRPr lang="de-DE" sz="2400" b="1" dirty="0" smtClean="0"/>
          </a:p>
        </p:txBody>
      </p:sp>
      <p:pic>
        <p:nvPicPr>
          <p:cNvPr id="18435" name="Bild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5862" r="21924" b="59042"/>
          <a:stretch>
            <a:fillRect/>
          </a:stretch>
        </p:blipFill>
        <p:spPr bwMode="auto">
          <a:xfrm>
            <a:off x="2228850" y="701675"/>
            <a:ext cx="4999038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46200" y="4543425"/>
            <a:ext cx="4654550" cy="1322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000" dirty="0"/>
              <a:t>In situ vs. MAX-DOAS 2010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de-DE" sz="2000" dirty="0" err="1"/>
              <a:t>Correlation</a:t>
            </a:r>
            <a:r>
              <a:rPr lang="de-DE" sz="2000" dirty="0"/>
              <a:t> 0.68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de-DE" sz="2000" dirty="0" err="1"/>
              <a:t>Slope</a:t>
            </a:r>
            <a:r>
              <a:rPr lang="de-DE" sz="2000" dirty="0"/>
              <a:t> 1.2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de-DE" sz="2000" dirty="0"/>
              <a:t>In situ </a:t>
            </a:r>
            <a:r>
              <a:rPr lang="de-DE" sz="2000" dirty="0" err="1"/>
              <a:t>affected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interference</a:t>
            </a:r>
            <a:r>
              <a:rPr lang="de-DE" sz="2000" dirty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6135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hteck 3"/>
          <p:cNvSpPr>
            <a:spLocks noGrp="1" noChangeArrowheads="1"/>
          </p:cNvSpPr>
          <p:nvPr>
            <p:ph type="title"/>
          </p:nvPr>
        </p:nvSpPr>
        <p:spPr>
          <a:xfrm>
            <a:off x="304800" y="-26988"/>
            <a:ext cx="8534400" cy="838201"/>
          </a:xfrm>
        </p:spPr>
        <p:txBody>
          <a:bodyPr/>
          <a:lstStyle/>
          <a:p>
            <a:r>
              <a:rPr lang="de-DE" sz="2400" b="1" dirty="0" smtClean="0"/>
              <a:t>BREDOM</a:t>
            </a:r>
            <a:endParaRPr lang="de-DE" sz="2400" b="1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1038740" y="779055"/>
            <a:ext cx="7920694" cy="5016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000" dirty="0" smtClean="0"/>
              <a:t>Data </a:t>
            </a:r>
            <a:r>
              <a:rPr lang="de-DE" sz="2000" dirty="0" err="1" smtClean="0"/>
              <a:t>delivery</a:t>
            </a:r>
            <a:endParaRPr lang="de-DE" sz="2000" dirty="0"/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de-DE" sz="2000" dirty="0" smtClean="0"/>
              <a:t>Last </a:t>
            </a:r>
            <a:r>
              <a:rPr lang="de-DE" sz="2000" dirty="0" err="1" smtClean="0"/>
              <a:t>upload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Bremen,Nairobi</a:t>
            </a:r>
            <a:r>
              <a:rPr lang="de-DE" sz="2000" dirty="0" smtClean="0"/>
              <a:t>, Ny-</a:t>
            </a:r>
            <a:r>
              <a:rPr lang="de-DE" sz="2000" dirty="0" err="1" smtClean="0"/>
              <a:t>Ålesund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in September 2011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de-DE" sz="2000" dirty="0"/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de-DE" sz="2000" dirty="0" smtClean="0"/>
          </a:p>
          <a:p>
            <a:pPr eaLnBrk="0" hangingPunct="0">
              <a:defRPr/>
            </a:pPr>
            <a:r>
              <a:rPr lang="de-DE" sz="2000" dirty="0" err="1" smtClean="0"/>
              <a:t>Near</a:t>
            </a:r>
            <a:r>
              <a:rPr lang="de-DE" sz="2000" dirty="0" smtClean="0"/>
              <a:t> real time </a:t>
            </a:r>
            <a:r>
              <a:rPr lang="de-DE" sz="2000" dirty="0" err="1" smtClean="0"/>
              <a:t>analysis</a:t>
            </a:r>
            <a:r>
              <a:rPr lang="de-DE" sz="2000" dirty="0" smtClean="0"/>
              <a:t> </a:t>
            </a:r>
            <a:r>
              <a:rPr lang="de-DE" sz="2000" dirty="0" err="1" smtClean="0"/>
              <a:t>succesfully</a:t>
            </a:r>
            <a:r>
              <a:rPr lang="de-DE" sz="2000" dirty="0" smtClean="0"/>
              <a:t> </a:t>
            </a:r>
            <a:r>
              <a:rPr lang="de-DE" sz="2000" dirty="0" err="1" smtClean="0"/>
              <a:t>tested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Ny-</a:t>
            </a:r>
            <a:r>
              <a:rPr lang="de-DE" sz="2000" dirty="0" err="1" smtClean="0"/>
              <a:t>Ålesund</a:t>
            </a:r>
            <a:endParaRPr lang="de-DE" sz="2000" dirty="0" smtClean="0"/>
          </a:p>
          <a:p>
            <a:pPr eaLnBrk="0" hangingPunct="0">
              <a:defRPr/>
            </a:pPr>
            <a:r>
              <a:rPr lang="de-DE" sz="2000" dirty="0" smtClean="0"/>
              <a:t>-&gt; </a:t>
            </a:r>
            <a:r>
              <a:rPr lang="de-DE" sz="2000" dirty="0" err="1" smtClean="0"/>
              <a:t>daily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upload</a:t>
            </a:r>
            <a:r>
              <a:rPr lang="de-DE" sz="2000" dirty="0" smtClean="0"/>
              <a:t> </a:t>
            </a:r>
            <a:r>
              <a:rPr lang="de-DE" sz="2000" dirty="0" err="1" smtClean="0"/>
              <a:t>should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all </a:t>
            </a:r>
            <a:r>
              <a:rPr lang="de-DE" sz="2000" dirty="0" err="1" smtClean="0"/>
              <a:t>sites</a:t>
            </a:r>
            <a:endParaRPr lang="de-DE" sz="2000" dirty="0" smtClean="0"/>
          </a:p>
          <a:p>
            <a:pPr eaLnBrk="0" hangingPunct="0">
              <a:defRPr/>
            </a:pPr>
            <a:endParaRPr lang="de-DE" sz="2000" dirty="0"/>
          </a:p>
          <a:p>
            <a:pPr eaLnBrk="0" hangingPunct="0">
              <a:defRPr/>
            </a:pPr>
            <a:r>
              <a:rPr lang="de-DE" sz="2000" dirty="0" smtClean="0"/>
              <a:t>Financial </a:t>
            </a:r>
            <a:r>
              <a:rPr lang="de-DE" sz="2000" dirty="0" err="1" smtClean="0"/>
              <a:t>support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all </a:t>
            </a:r>
            <a:r>
              <a:rPr lang="de-DE" sz="2000" dirty="0" err="1" smtClean="0"/>
              <a:t>sites</a:t>
            </a:r>
            <a:r>
              <a:rPr lang="de-DE" sz="2000" dirty="0" smtClean="0"/>
              <a:t> </a:t>
            </a:r>
            <a:r>
              <a:rPr lang="de-DE" sz="2000" dirty="0" err="1" smtClean="0"/>
              <a:t>until</a:t>
            </a:r>
            <a:r>
              <a:rPr lang="de-DE" sz="2000" dirty="0" smtClean="0"/>
              <a:t> 2014</a:t>
            </a:r>
          </a:p>
          <a:p>
            <a:pPr eaLnBrk="0" hangingPunct="0">
              <a:defRPr/>
            </a:pPr>
            <a:endParaRPr lang="de-DE" sz="2000" dirty="0"/>
          </a:p>
          <a:p>
            <a:pPr eaLnBrk="0" hangingPunct="0">
              <a:defRPr/>
            </a:pPr>
            <a:r>
              <a:rPr lang="de-DE" sz="2000" dirty="0" smtClean="0"/>
              <a:t>Last </a:t>
            </a:r>
            <a:r>
              <a:rPr lang="de-DE" sz="2000" dirty="0" err="1" smtClean="0"/>
              <a:t>publication</a:t>
            </a:r>
            <a:r>
              <a:rPr lang="de-DE" sz="2000" dirty="0" smtClean="0"/>
              <a:t>:</a:t>
            </a:r>
          </a:p>
          <a:p>
            <a:pPr eaLnBrk="0" hangingPunct="0">
              <a:defRPr/>
            </a:pPr>
            <a:endParaRPr lang="de-DE" sz="2000" dirty="0" smtClean="0"/>
          </a:p>
          <a:p>
            <a:pPr eaLnBrk="0" hangingPunct="0">
              <a:defRPr/>
            </a:pPr>
            <a:r>
              <a:rPr lang="de-DE" sz="2000" dirty="0" smtClean="0"/>
              <a:t>E. Peters et al</a:t>
            </a:r>
            <a:r>
              <a:rPr lang="de-DE" sz="2000" dirty="0"/>
              <a:t>., Formaldehyde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nitrogen</a:t>
            </a:r>
            <a:r>
              <a:rPr lang="de-DE" sz="2000" dirty="0"/>
              <a:t> </a:t>
            </a:r>
            <a:r>
              <a:rPr lang="de-DE" sz="2000" dirty="0" err="1" smtClean="0"/>
              <a:t>dioxide</a:t>
            </a:r>
            <a:endParaRPr lang="de-DE" sz="2000" dirty="0" smtClean="0"/>
          </a:p>
          <a:p>
            <a:pPr eaLnBrk="0" hangingPunct="0">
              <a:defRPr/>
            </a:pPr>
            <a:r>
              <a:rPr lang="de-DE" sz="2000" dirty="0" err="1" smtClean="0"/>
              <a:t>over</a:t>
            </a:r>
            <a:r>
              <a:rPr lang="de-DE" sz="2000" dirty="0" smtClean="0"/>
              <a:t> </a:t>
            </a:r>
            <a:r>
              <a:rPr lang="de-DE" sz="2000" dirty="0" err="1"/>
              <a:t>the</a:t>
            </a:r>
            <a:r>
              <a:rPr lang="de-DE" sz="2000" dirty="0"/>
              <a:t> remote western Pacific </a:t>
            </a:r>
            <a:r>
              <a:rPr lang="de-DE" sz="2000" dirty="0" err="1" smtClean="0"/>
              <a:t>Ocean</a:t>
            </a:r>
            <a:r>
              <a:rPr lang="de-DE" sz="2000" dirty="0" smtClean="0"/>
              <a:t>:</a:t>
            </a:r>
          </a:p>
          <a:p>
            <a:pPr eaLnBrk="0" hangingPunct="0">
              <a:defRPr/>
            </a:pPr>
            <a:r>
              <a:rPr lang="de-DE" sz="2000" dirty="0" smtClean="0"/>
              <a:t>SCIAMACHY </a:t>
            </a:r>
            <a:r>
              <a:rPr lang="de-DE" sz="2000" dirty="0" err="1"/>
              <a:t>and</a:t>
            </a:r>
            <a:r>
              <a:rPr lang="de-DE" sz="2000" dirty="0"/>
              <a:t> GOME-2 </a:t>
            </a:r>
            <a:r>
              <a:rPr lang="de-DE" sz="2000" dirty="0" err="1"/>
              <a:t>validation</a:t>
            </a:r>
            <a:endParaRPr lang="de-DE" sz="2000" dirty="0" smtClean="0"/>
          </a:p>
          <a:p>
            <a:pPr eaLnBrk="0" hangingPunct="0">
              <a:defRPr/>
            </a:pPr>
            <a:r>
              <a:rPr lang="de-DE" sz="2000" u="sng" dirty="0">
                <a:hlinkClick r:id="rId2"/>
              </a:rPr>
              <a:t>http://www.atmos-chem-phys-discuss.net/12/15977/2012/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9044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1925"/>
            <a:ext cx="8534400" cy="838200"/>
          </a:xfrm>
        </p:spPr>
        <p:txBody>
          <a:bodyPr/>
          <a:lstStyle/>
          <a:p>
            <a:r>
              <a:rPr lang="de-DE" sz="2000" b="1" smtClean="0"/>
              <a:t>Bremian DOAS network for atmospheric measurements (BREDOM)</a:t>
            </a:r>
            <a:endParaRPr lang="en-GB" sz="2400" b="1" smtClean="0">
              <a:solidFill>
                <a:schemeClr val="accent2"/>
              </a:solidFill>
            </a:endParaRPr>
          </a:p>
        </p:txBody>
      </p:sp>
      <p:pic>
        <p:nvPicPr>
          <p:cNvPr id="6147" name="Picture 2" descr="M:\Allsites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38200"/>
            <a:ext cx="7367588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>
            <a:off x="2882900" y="3082925"/>
            <a:ext cx="76200" cy="153988"/>
          </a:xfrm>
          <a:prstGeom prst="straightConnector1">
            <a:avLst/>
          </a:prstGeom>
          <a:ln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04775"/>
            <a:ext cx="8534400" cy="838200"/>
          </a:xfrm>
        </p:spPr>
        <p:txBody>
          <a:bodyPr/>
          <a:lstStyle/>
          <a:p>
            <a:r>
              <a:rPr lang="en-GB" sz="2400" b="1" smtClean="0"/>
              <a:t>BREDOM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549275"/>
            <a:ext cx="8524875" cy="53768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Long-term </a:t>
            </a:r>
            <a:r>
              <a:rPr lang="en-GB" b="1" dirty="0">
                <a:solidFill>
                  <a:schemeClr val="accent2"/>
                </a:solidFill>
              </a:rPr>
              <a:t>s</a:t>
            </a:r>
            <a:r>
              <a:rPr lang="en-GB" b="1" dirty="0" smtClean="0">
                <a:solidFill>
                  <a:schemeClr val="accent2"/>
                </a:solidFill>
              </a:rPr>
              <a:t>tations</a:t>
            </a:r>
            <a:r>
              <a:rPr lang="en-GB" b="1" dirty="0" smtClean="0">
                <a:solidFill>
                  <a:schemeClr val="accent2"/>
                </a:solidFill>
              </a:rPr>
              <a:t>:</a:t>
            </a:r>
          </a:p>
          <a:p>
            <a:pPr marL="0" indent="0">
              <a:buFontTx/>
              <a:buNone/>
            </a:pPr>
            <a:endParaRPr lang="en-GB" b="1" dirty="0" smtClean="0">
              <a:solidFill>
                <a:srgbClr val="00B050"/>
              </a:solidFill>
            </a:endParaRPr>
          </a:p>
          <a:p>
            <a:pPr marL="0" indent="0">
              <a:buFontTx/>
              <a:buNone/>
            </a:pPr>
            <a:r>
              <a:rPr lang="en-GB" b="1" dirty="0" err="1" smtClean="0">
                <a:solidFill>
                  <a:srgbClr val="00B050"/>
                </a:solidFill>
              </a:rPr>
              <a:t>Ny-Ålesund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smtClean="0">
                <a:solidFill>
                  <a:srgbClr val="00B050"/>
                </a:solidFill>
              </a:rPr>
              <a:t>(79°N)</a:t>
            </a:r>
            <a:r>
              <a:rPr lang="en-GB" dirty="0" smtClean="0"/>
              <a:t>	: since 1995 (</a:t>
            </a:r>
            <a:r>
              <a:rPr lang="en-GB" dirty="0" smtClean="0">
                <a:solidFill>
                  <a:schemeClr val="accent2"/>
                </a:solidFill>
              </a:rPr>
              <a:t>2002</a:t>
            </a:r>
            <a:r>
              <a:rPr lang="en-GB" dirty="0" smtClean="0"/>
              <a:t>)</a:t>
            </a:r>
          </a:p>
          <a:p>
            <a:pPr marL="0" indent="0">
              <a:buFontTx/>
              <a:buNone/>
            </a:pPr>
            <a:r>
              <a:rPr lang="en-GB" b="1" dirty="0" smtClean="0">
                <a:solidFill>
                  <a:srgbClr val="002060"/>
                </a:solidFill>
              </a:rPr>
              <a:t>FINO 1	 (54°N)</a:t>
            </a:r>
            <a:r>
              <a:rPr lang="en-GB" b="1" dirty="0" smtClean="0">
                <a:solidFill>
                  <a:srgbClr val="00B050"/>
                </a:solidFill>
              </a:rPr>
              <a:t>	</a:t>
            </a:r>
            <a:r>
              <a:rPr lang="en-GB" dirty="0"/>
              <a:t>: </a:t>
            </a:r>
            <a:r>
              <a:rPr lang="en-GB" dirty="0" err="1"/>
              <a:t>Januar</a:t>
            </a:r>
            <a:r>
              <a:rPr lang="en-GB" dirty="0"/>
              <a:t> 2013 </a:t>
            </a:r>
            <a:r>
              <a:rPr lang="en-GB" dirty="0" smtClean="0"/>
              <a:t>to </a:t>
            </a:r>
            <a:endParaRPr lang="en-GB" dirty="0"/>
          </a:p>
          <a:p>
            <a:pPr marL="0" indent="0">
              <a:buFontTx/>
              <a:buNone/>
            </a:pPr>
            <a:r>
              <a:rPr lang="en-GB" b="1" dirty="0" smtClean="0">
                <a:solidFill>
                  <a:srgbClr val="00B050"/>
                </a:solidFill>
              </a:rPr>
              <a:t>Bremen </a:t>
            </a:r>
            <a:r>
              <a:rPr lang="en-GB" b="1" dirty="0" smtClean="0">
                <a:solidFill>
                  <a:srgbClr val="00B050"/>
                </a:solidFill>
              </a:rPr>
              <a:t>(53°N)      </a:t>
            </a:r>
            <a:r>
              <a:rPr lang="en-GB" dirty="0" smtClean="0"/>
              <a:t>	: since 1993 (</a:t>
            </a:r>
            <a:r>
              <a:rPr lang="en-GB" dirty="0" smtClean="0">
                <a:solidFill>
                  <a:schemeClr val="accent2"/>
                </a:solidFill>
              </a:rPr>
              <a:t>2004</a:t>
            </a:r>
            <a:r>
              <a:rPr lang="en-GB" dirty="0" smtClean="0"/>
              <a:t>)</a:t>
            </a:r>
          </a:p>
          <a:p>
            <a:pPr marL="0" indent="0">
              <a:buFontTx/>
              <a:buNone/>
            </a:pPr>
            <a:r>
              <a:rPr lang="en-GB" b="1" dirty="0" smtClean="0">
                <a:solidFill>
                  <a:srgbClr val="002060"/>
                </a:solidFill>
              </a:rPr>
              <a:t>Athens (38° N)	</a:t>
            </a:r>
            <a:r>
              <a:rPr lang="en-GB" dirty="0"/>
              <a:t>: September 2012 to</a:t>
            </a:r>
            <a:r>
              <a:rPr lang="en-GB" b="1" dirty="0" smtClean="0">
                <a:solidFill>
                  <a:srgbClr val="002060"/>
                </a:solidFill>
              </a:rPr>
              <a:t/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 err="1" smtClean="0">
                <a:solidFill>
                  <a:srgbClr val="FF0000"/>
                </a:solidFill>
              </a:rPr>
              <a:t>Heraklion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(35</a:t>
            </a:r>
            <a:r>
              <a:rPr lang="de-DE" b="1" dirty="0" smtClean="0">
                <a:solidFill>
                  <a:srgbClr val="FF0000"/>
                </a:solidFill>
              </a:rPr>
              <a:t>°N)</a:t>
            </a:r>
            <a:r>
              <a:rPr lang="en-GB" dirty="0" smtClean="0"/>
              <a:t>	: </a:t>
            </a:r>
            <a:r>
              <a:rPr lang="en-GB" dirty="0" smtClean="0"/>
              <a:t>August </a:t>
            </a:r>
            <a:r>
              <a:rPr lang="en-GB" dirty="0" smtClean="0">
                <a:solidFill>
                  <a:schemeClr val="accent2"/>
                </a:solidFill>
              </a:rPr>
              <a:t>2007 to January 2010</a:t>
            </a:r>
            <a:endParaRPr lang="en-GB" dirty="0" smtClean="0">
              <a:solidFill>
                <a:schemeClr val="accent2"/>
              </a:solidFill>
            </a:endParaRPr>
          </a:p>
          <a:p>
            <a:pPr marL="0" indent="0">
              <a:buFontTx/>
              <a:buNone/>
            </a:pPr>
            <a:r>
              <a:rPr lang="en-GB" b="1" dirty="0" smtClean="0">
                <a:solidFill>
                  <a:srgbClr val="FF0000"/>
                </a:solidFill>
              </a:rPr>
              <a:t>M</a:t>
            </a:r>
            <a:r>
              <a:rPr lang="de-DE" b="1" dirty="0" smtClean="0">
                <a:solidFill>
                  <a:srgbClr val="FF0000"/>
                </a:solidFill>
              </a:rPr>
              <a:t>é</a:t>
            </a:r>
            <a:r>
              <a:rPr lang="en-GB" b="1" dirty="0" err="1" smtClean="0">
                <a:solidFill>
                  <a:srgbClr val="FF0000"/>
                </a:solidFill>
              </a:rPr>
              <a:t>rida</a:t>
            </a:r>
            <a:r>
              <a:rPr lang="en-GB" b="1" dirty="0" smtClean="0">
                <a:solidFill>
                  <a:srgbClr val="FF0000"/>
                </a:solidFill>
              </a:rPr>
              <a:t>  (8°N)</a:t>
            </a:r>
            <a:r>
              <a:rPr lang="en-GB" dirty="0" smtClean="0"/>
              <a:t>		: March </a:t>
            </a:r>
            <a:r>
              <a:rPr lang="en-GB" dirty="0" smtClean="0">
                <a:solidFill>
                  <a:schemeClr val="accent2"/>
                </a:solidFill>
              </a:rPr>
              <a:t>2004 to Mai 2009</a:t>
            </a:r>
          </a:p>
          <a:p>
            <a:pPr marL="0" indent="0">
              <a:buFontTx/>
              <a:buNone/>
            </a:pPr>
            <a:r>
              <a:rPr lang="en-GB" b="1" dirty="0" smtClean="0">
                <a:solidFill>
                  <a:srgbClr val="00B050"/>
                </a:solidFill>
              </a:rPr>
              <a:t>Nairobi (1°S)</a:t>
            </a:r>
            <a:r>
              <a:rPr lang="en-GB" dirty="0" smtClean="0"/>
              <a:t>	         	: </a:t>
            </a:r>
            <a:r>
              <a:rPr lang="en-GB" dirty="0" smtClean="0"/>
              <a:t>since July </a:t>
            </a:r>
            <a:r>
              <a:rPr lang="en-GB" dirty="0" smtClean="0">
                <a:solidFill>
                  <a:schemeClr val="accent2"/>
                </a:solidFill>
              </a:rPr>
              <a:t>2002</a:t>
            </a:r>
            <a:endParaRPr lang="en-GB" dirty="0" smtClean="0">
              <a:solidFill>
                <a:schemeClr val="accent2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718843" y="3928265"/>
            <a:ext cx="28813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Arial" charset="0"/>
              </a:rPr>
              <a:t>NDACC qualified instruments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  <a:latin typeface="Arial" charset="0"/>
              </a:rPr>
              <a:t>all stations equipped with MAX-DOAS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04775"/>
            <a:ext cx="8534400" cy="838200"/>
          </a:xfrm>
        </p:spPr>
        <p:txBody>
          <a:bodyPr/>
          <a:lstStyle/>
          <a:p>
            <a:r>
              <a:rPr lang="en-GB" sz="2400" b="1" smtClean="0"/>
              <a:t>BREDOM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549275"/>
            <a:ext cx="8524875" cy="53768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Campaigns </a:t>
            </a:r>
            <a:r>
              <a:rPr lang="en-GB" b="1" dirty="0" smtClean="0">
                <a:solidFill>
                  <a:schemeClr val="accent2"/>
                </a:solidFill>
              </a:rPr>
              <a:t>and temporary stations:</a:t>
            </a:r>
          </a:p>
          <a:p>
            <a:pPr marL="0" indent="0">
              <a:buFontTx/>
              <a:buNone/>
            </a:pPr>
            <a:r>
              <a:rPr lang="en-GB" sz="1600" b="1" dirty="0" smtClean="0"/>
              <a:t>OHP (France) 		: 06. – 07. 1996 (NDACC </a:t>
            </a:r>
            <a:r>
              <a:rPr lang="en-GB" sz="1600" b="1" dirty="0" err="1" smtClean="0"/>
              <a:t>intercomparison</a:t>
            </a:r>
            <a:r>
              <a:rPr lang="en-GB" sz="1600" b="1" dirty="0" smtClean="0"/>
              <a:t>)</a:t>
            </a:r>
          </a:p>
          <a:p>
            <a:pPr marL="0" indent="0">
              <a:buFontTx/>
              <a:buNone/>
            </a:pPr>
            <a:r>
              <a:rPr lang="en-GB" sz="1600" dirty="0" err="1" smtClean="0"/>
              <a:t>Kaashidhoo</a:t>
            </a:r>
            <a:r>
              <a:rPr lang="en-GB" sz="1600" dirty="0" smtClean="0"/>
              <a:t> (</a:t>
            </a:r>
            <a:r>
              <a:rPr lang="en-GB" sz="1600" dirty="0" err="1" smtClean="0"/>
              <a:t>Maledive</a:t>
            </a:r>
            <a:r>
              <a:rPr lang="en-GB" sz="1600" dirty="0" smtClean="0"/>
              <a:t>)	: 02. – 03.1998 (INDOEX)</a:t>
            </a:r>
          </a:p>
          <a:p>
            <a:pPr marL="0" indent="0">
              <a:buFontTx/>
              <a:buNone/>
            </a:pPr>
            <a:r>
              <a:rPr lang="en-GB" sz="1600" dirty="0" smtClean="0"/>
              <a:t>Po valley (Italy)		: 07. – 08.2002 and 08. – 09.2003 (FORMAT)</a:t>
            </a:r>
          </a:p>
          <a:p>
            <a:pPr marL="0" indent="0">
              <a:buFontTx/>
              <a:buNone/>
            </a:pPr>
            <a:r>
              <a:rPr lang="en-GB" sz="1600" b="1" dirty="0" err="1" smtClean="0"/>
              <a:t>Andoya</a:t>
            </a:r>
            <a:r>
              <a:rPr lang="en-GB" sz="1600" b="1" dirty="0" smtClean="0"/>
              <a:t> (Norway)		: 02. – 03.2003 (NDACC </a:t>
            </a:r>
            <a:r>
              <a:rPr lang="en-GB" sz="1600" b="1" dirty="0" err="1" smtClean="0"/>
              <a:t>intercomparison</a:t>
            </a:r>
            <a:r>
              <a:rPr lang="en-GB" sz="1600" b="1" dirty="0" smtClean="0"/>
              <a:t>)</a:t>
            </a:r>
          </a:p>
          <a:p>
            <a:pPr marL="0" indent="0">
              <a:buFontTx/>
              <a:buNone/>
            </a:pPr>
            <a:r>
              <a:rPr lang="en-GB" sz="1600" dirty="0" smtClean="0"/>
              <a:t>Zugspitze (Germany)	: 02.2003 – 07.2003</a:t>
            </a:r>
          </a:p>
          <a:p>
            <a:pPr marL="0" indent="0">
              <a:buFontTx/>
              <a:buNone/>
            </a:pPr>
            <a:r>
              <a:rPr lang="en-GB" sz="1600" dirty="0" smtClean="0"/>
              <a:t>Summit (Greenland)	: 08.2003 – 03.2005</a:t>
            </a:r>
          </a:p>
          <a:p>
            <a:pPr marL="0" indent="0">
              <a:buFontTx/>
              <a:buNone/>
            </a:pPr>
            <a:r>
              <a:rPr lang="en-GB" sz="1600" dirty="0" err="1" smtClean="0"/>
              <a:t>Sylt</a:t>
            </a:r>
            <a:r>
              <a:rPr lang="en-GB" sz="1600" dirty="0" smtClean="0"/>
              <a:t> (Germany)		: 03. – 09.2004</a:t>
            </a:r>
          </a:p>
          <a:p>
            <a:pPr marL="0" indent="0">
              <a:buFontTx/>
              <a:buNone/>
            </a:pPr>
            <a:r>
              <a:rPr lang="en-GB" sz="1600" b="1" dirty="0" err="1" smtClean="0">
                <a:solidFill>
                  <a:schemeClr val="tx1"/>
                </a:solidFill>
              </a:rPr>
              <a:t>Cabauw</a:t>
            </a:r>
            <a:r>
              <a:rPr lang="en-GB" sz="1600" b="1" dirty="0" smtClean="0">
                <a:solidFill>
                  <a:schemeClr val="tx1"/>
                </a:solidFill>
              </a:rPr>
              <a:t> (Netherlands)</a:t>
            </a:r>
            <a:r>
              <a:rPr lang="en-GB" sz="1600" dirty="0" smtClean="0">
                <a:solidFill>
                  <a:schemeClr val="tx1"/>
                </a:solidFill>
              </a:rPr>
              <a:t> 	: 06. – 07.2005 , 09.2006 (DANDELIONS)</a:t>
            </a:r>
          </a:p>
          <a:p>
            <a:pPr marL="0" indent="0">
              <a:buFontTx/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			and </a:t>
            </a:r>
            <a:r>
              <a:rPr lang="en-GB" sz="1600" b="1" dirty="0" smtClean="0">
                <a:solidFill>
                  <a:schemeClr val="tx1"/>
                </a:solidFill>
              </a:rPr>
              <a:t>06. – 07.2009 (CINDI, NDACC </a:t>
            </a:r>
            <a:r>
              <a:rPr lang="en-GB" sz="1600" b="1" dirty="0" smtClean="0">
                <a:solidFill>
                  <a:schemeClr val="tx1"/>
                </a:solidFill>
              </a:rPr>
              <a:t>					</a:t>
            </a:r>
            <a:r>
              <a:rPr lang="en-GB" sz="1600" b="1" dirty="0" err="1" smtClean="0">
                <a:solidFill>
                  <a:schemeClr val="tx1"/>
                </a:solidFill>
              </a:rPr>
              <a:t>intercomparison</a:t>
            </a:r>
            <a:r>
              <a:rPr lang="en-GB" sz="16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FontTx/>
              <a:buNone/>
            </a:pPr>
            <a:r>
              <a:rPr lang="en-GB" sz="1600" dirty="0" smtClean="0"/>
              <a:t>RV </a:t>
            </a:r>
            <a:r>
              <a:rPr lang="en-GB" sz="1600" dirty="0" err="1" smtClean="0"/>
              <a:t>Polarstern</a:t>
            </a:r>
            <a:r>
              <a:rPr lang="en-GB" sz="1600" dirty="0" smtClean="0"/>
              <a:t>: 08.-10.2006 (ANTXXIII-7) and 04.-05.2008 (ANTXXIV-4)</a:t>
            </a:r>
          </a:p>
          <a:p>
            <a:pPr marL="0" indent="0">
              <a:buFontTx/>
              <a:buNone/>
            </a:pPr>
            <a:r>
              <a:rPr lang="en-GB" sz="1600" dirty="0" smtClean="0"/>
              <a:t>RV </a:t>
            </a:r>
            <a:r>
              <a:rPr lang="en-GB" sz="1600" dirty="0" err="1" smtClean="0"/>
              <a:t>Sonne</a:t>
            </a:r>
            <a:r>
              <a:rPr lang="en-GB" sz="1600" dirty="0" smtClean="0"/>
              <a:t>		: 10.2009 </a:t>
            </a:r>
            <a:r>
              <a:rPr lang="en-GB" sz="1600" dirty="0" smtClean="0"/>
              <a:t>(TRANSBROM) and 11.2011 (SHIVA)</a:t>
            </a:r>
            <a:endParaRPr lang="en-GB" sz="1600" dirty="0" smtClean="0"/>
          </a:p>
          <a:p>
            <a:pPr marL="0" indent="0">
              <a:buFontTx/>
              <a:buNone/>
            </a:pPr>
            <a:r>
              <a:rPr lang="en-GB" sz="1600" dirty="0" err="1" smtClean="0"/>
              <a:t>Finokalia</a:t>
            </a:r>
            <a:r>
              <a:rPr lang="en-GB" sz="1600" dirty="0" smtClean="0"/>
              <a:t> (Crete)		: 06.2007 – </a:t>
            </a:r>
            <a:r>
              <a:rPr lang="en-GB" sz="1600" dirty="0" smtClean="0"/>
              <a:t>08.2007</a:t>
            </a:r>
          </a:p>
          <a:p>
            <a:pPr marL="0" indent="0">
              <a:buFontTx/>
              <a:buNone/>
            </a:pPr>
            <a:r>
              <a:rPr lang="en-GB" sz="1600" dirty="0" err="1" smtClean="0"/>
              <a:t>Semporna</a:t>
            </a:r>
            <a:r>
              <a:rPr lang="en-GB" sz="1600" dirty="0"/>
              <a:t> </a:t>
            </a:r>
            <a:r>
              <a:rPr lang="en-GB" sz="1600" dirty="0" smtClean="0"/>
              <a:t>(Malaysia, Borneo): 11.2011</a:t>
            </a:r>
          </a:p>
          <a:p>
            <a:pPr marL="0" indent="0">
              <a:buFontTx/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North Sea (German Bight): 11.2012 and 08.2013</a:t>
            </a:r>
            <a:endParaRPr lang="en-GB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08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Upgrades</a:t>
            </a:r>
            <a:endParaRPr lang="de-DE" b="1" dirty="0" smtClean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Ny-</a:t>
            </a:r>
            <a:r>
              <a:rPr lang="de-DE" b="1" dirty="0" err="1" smtClean="0">
                <a:solidFill>
                  <a:srgbClr val="0070C0"/>
                </a:solidFill>
              </a:rPr>
              <a:t>Ålesund</a:t>
            </a:r>
            <a:r>
              <a:rPr lang="de-DE" b="1" dirty="0" smtClean="0">
                <a:solidFill>
                  <a:srgbClr val="0070C0"/>
                </a:solidFill>
              </a:rPr>
              <a:t>:</a:t>
            </a:r>
          </a:p>
          <a:p>
            <a:pPr marL="576263" lvl="3" indent="-285750">
              <a:buFont typeface="Arial" pitchFamily="34" charset="0"/>
              <a:buChar char="•"/>
            </a:pPr>
            <a:r>
              <a:rPr lang="de-DE" b="1" dirty="0" err="1" smtClean="0">
                <a:solidFill>
                  <a:srgbClr val="0070C0"/>
                </a:solidFill>
              </a:rPr>
              <a:t>new</a:t>
            </a:r>
            <a:r>
              <a:rPr lang="de-DE" b="1" dirty="0" smtClean="0">
                <a:solidFill>
                  <a:srgbClr val="0070C0"/>
                </a:solidFill>
              </a:rPr>
              <a:t> UV-CCD in 2012</a:t>
            </a:r>
          </a:p>
          <a:p>
            <a:pPr marL="576263" lvl="3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pan-</a:t>
            </a:r>
            <a:r>
              <a:rPr lang="de-DE" b="1" dirty="0" err="1" smtClean="0">
                <a:solidFill>
                  <a:srgbClr val="0070C0"/>
                </a:solidFill>
              </a:rPr>
              <a:t>tilt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head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since</a:t>
            </a:r>
            <a:r>
              <a:rPr lang="de-DE" b="1" dirty="0" smtClean="0">
                <a:solidFill>
                  <a:srgbClr val="0070C0"/>
                </a:solidFill>
              </a:rPr>
              <a:t> 2010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Bremen: </a:t>
            </a:r>
          </a:p>
          <a:p>
            <a:pPr marL="576263" lvl="3" indent="-285750">
              <a:buFont typeface="Arial" pitchFamily="34" charset="0"/>
              <a:buChar char="•"/>
            </a:pPr>
            <a:r>
              <a:rPr lang="de-DE" b="1" dirty="0" err="1" smtClean="0">
                <a:solidFill>
                  <a:srgbClr val="0070C0"/>
                </a:solidFill>
              </a:rPr>
              <a:t>new</a:t>
            </a:r>
            <a:r>
              <a:rPr lang="de-DE" b="1" dirty="0" smtClean="0">
                <a:solidFill>
                  <a:srgbClr val="0070C0"/>
                </a:solidFill>
              </a:rPr>
              <a:t> pan-</a:t>
            </a:r>
            <a:r>
              <a:rPr lang="de-DE" b="1" dirty="0" err="1" smtClean="0">
                <a:solidFill>
                  <a:srgbClr val="0070C0"/>
                </a:solidFill>
              </a:rPr>
              <a:t>tilt</a:t>
            </a:r>
            <a:r>
              <a:rPr lang="de-DE" b="1" dirty="0" smtClean="0">
                <a:solidFill>
                  <a:srgbClr val="0070C0"/>
                </a:solidFill>
              </a:rPr>
              <a:t>-</a:t>
            </a:r>
            <a:r>
              <a:rPr lang="de-DE" b="1" dirty="0" err="1" smtClean="0">
                <a:solidFill>
                  <a:srgbClr val="0070C0"/>
                </a:solidFill>
              </a:rPr>
              <a:t>head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for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azimuthal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scans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576263" lvl="3" indent="-285750">
              <a:buFont typeface="Arial" pitchFamily="34" charset="0"/>
              <a:buChar char="•"/>
            </a:pPr>
            <a:r>
              <a:rPr lang="de-DE" b="1" dirty="0" err="1" smtClean="0">
                <a:solidFill>
                  <a:srgbClr val="0070C0"/>
                </a:solidFill>
              </a:rPr>
              <a:t>new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spectrometers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both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for</a:t>
            </a:r>
            <a:r>
              <a:rPr lang="de-DE" b="1" dirty="0" smtClean="0">
                <a:solidFill>
                  <a:srgbClr val="0070C0"/>
                </a:solidFill>
              </a:rPr>
              <a:t> UV </a:t>
            </a:r>
            <a:r>
              <a:rPr lang="de-DE" b="1" dirty="0" err="1" smtClean="0">
                <a:solidFill>
                  <a:srgbClr val="0070C0"/>
                </a:solidFill>
              </a:rPr>
              <a:t>and</a:t>
            </a:r>
            <a:r>
              <a:rPr lang="de-DE" b="1" dirty="0" smtClean="0">
                <a:solidFill>
                  <a:srgbClr val="0070C0"/>
                </a:solidFill>
              </a:rPr>
              <a:t> Visible</a:t>
            </a:r>
          </a:p>
          <a:p>
            <a:pPr marL="285750" indent="-285750">
              <a:buFont typeface="Arial" pitchFamily="34" charset="0"/>
              <a:buChar char="•"/>
            </a:pPr>
            <a:endParaRPr lang="de-DE" b="1" dirty="0" smtClean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de-DE" b="1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r>
              <a:rPr lang="de-DE" b="1" smtClean="0">
                <a:solidFill>
                  <a:srgbClr val="0070C0"/>
                </a:solidFill>
              </a:rPr>
              <a:t>In 2012: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70C0"/>
                </a:solidFill>
              </a:rPr>
              <a:t>Development </a:t>
            </a:r>
            <a:r>
              <a:rPr lang="de-DE" b="1" dirty="0" err="1" smtClean="0">
                <a:solidFill>
                  <a:srgbClr val="0070C0"/>
                </a:solidFill>
              </a:rPr>
              <a:t>of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smtClean="0">
                <a:solidFill>
                  <a:srgbClr val="0070C0"/>
                </a:solidFill>
              </a:rPr>
              <a:t>a </a:t>
            </a:r>
            <a:r>
              <a:rPr lang="de-DE" b="1" dirty="0" err="1" smtClean="0">
                <a:solidFill>
                  <a:srgbClr val="0070C0"/>
                </a:solidFill>
              </a:rPr>
              <a:t>new</a:t>
            </a:r>
            <a:r>
              <a:rPr lang="de-DE" b="1" dirty="0" smtClean="0">
                <a:solidFill>
                  <a:srgbClr val="0070C0"/>
                </a:solidFill>
              </a:rPr>
              <a:t>, </a:t>
            </a:r>
            <a:r>
              <a:rPr lang="de-DE" b="1" dirty="0" err="1" smtClean="0">
                <a:solidFill>
                  <a:srgbClr val="0070C0"/>
                </a:solidFill>
              </a:rPr>
              <a:t>more</a:t>
            </a:r>
            <a:r>
              <a:rPr lang="de-DE" b="1" dirty="0" smtClean="0">
                <a:solidFill>
                  <a:srgbClr val="0070C0"/>
                </a:solidFill>
              </a:rPr>
              <a:t> robust MAX-DOAS </a:t>
            </a:r>
            <a:r>
              <a:rPr lang="de-DE" b="1" dirty="0" err="1" smtClean="0">
                <a:solidFill>
                  <a:srgbClr val="0070C0"/>
                </a:solidFill>
              </a:rPr>
              <a:t>system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for</a:t>
            </a:r>
            <a:r>
              <a:rPr lang="de-DE" b="1" dirty="0" smtClean="0">
                <a:solidFill>
                  <a:srgbClr val="0070C0"/>
                </a:solidFill>
              </a:rPr>
              <a:t> Deutsche Bucht </a:t>
            </a:r>
            <a:r>
              <a:rPr lang="de-DE" b="1" dirty="0" smtClean="0">
                <a:solidFill>
                  <a:srgbClr val="0070C0"/>
                </a:solidFill>
              </a:rPr>
              <a:t>(</a:t>
            </a:r>
            <a:r>
              <a:rPr lang="de-DE" b="1" dirty="0" err="1" smtClean="0">
                <a:solidFill>
                  <a:srgbClr val="0070C0"/>
                </a:solidFill>
              </a:rPr>
              <a:t>new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project</a:t>
            </a:r>
            <a:r>
              <a:rPr lang="de-DE" b="1" dirty="0" smtClean="0">
                <a:solidFill>
                  <a:srgbClr val="0070C0"/>
                </a:solidFill>
              </a:rPr>
              <a:t> in </a:t>
            </a:r>
            <a:r>
              <a:rPr lang="de-DE" b="1" dirty="0" err="1" smtClean="0">
                <a:solidFill>
                  <a:srgbClr val="0070C0"/>
                </a:solidFill>
              </a:rPr>
              <a:t>cooperation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with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the</a:t>
            </a:r>
            <a:r>
              <a:rPr lang="de-DE" b="1" dirty="0" smtClean="0">
                <a:solidFill>
                  <a:srgbClr val="0070C0"/>
                </a:solidFill>
              </a:rPr>
              <a:t> BSH</a:t>
            </a:r>
            <a:r>
              <a:rPr lang="de-DE" b="1" dirty="0" smtClean="0">
                <a:solidFill>
                  <a:srgbClr val="0070C0"/>
                </a:solidFill>
              </a:rPr>
              <a:t>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108706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MeSmarT</a:t>
            </a:r>
            <a:r>
              <a:rPr lang="de-DE" b="1" dirty="0" smtClean="0"/>
              <a:t> – Measurement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ship</a:t>
            </a:r>
            <a:r>
              <a:rPr lang="de-DE" b="1" dirty="0" smtClean="0"/>
              <a:t> </a:t>
            </a:r>
            <a:r>
              <a:rPr lang="de-DE" b="1" dirty="0" err="1" smtClean="0"/>
              <a:t>emissions</a:t>
            </a:r>
            <a:r>
              <a:rPr lang="de-DE" b="1" dirty="0" smtClean="0"/>
              <a:t> in </a:t>
            </a:r>
            <a:r>
              <a:rPr lang="de-DE" b="1" dirty="0" err="1" smtClean="0"/>
              <a:t>the</a:t>
            </a:r>
            <a:r>
              <a:rPr lang="de-DE" b="1" dirty="0" smtClean="0"/>
              <a:t> marine </a:t>
            </a:r>
            <a:r>
              <a:rPr lang="de-DE" b="1" dirty="0" err="1" smtClean="0"/>
              <a:t>troposphere</a:t>
            </a:r>
            <a:endParaRPr lang="de-DE" b="1" dirty="0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t="16064" r="22893" b="16359"/>
          <a:stretch>
            <a:fillRect/>
          </a:stretch>
        </p:blipFill>
        <p:spPr bwMode="auto">
          <a:xfrm>
            <a:off x="827088" y="915988"/>
            <a:ext cx="749458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69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523875" y="202980"/>
            <a:ext cx="8169275" cy="571500"/>
          </a:xfrm>
        </p:spPr>
        <p:txBody>
          <a:bodyPr/>
          <a:lstStyle/>
          <a:p>
            <a:r>
              <a:rPr lang="de-DE" b="1" dirty="0" err="1" smtClean="0"/>
              <a:t>MeSmarT</a:t>
            </a:r>
            <a:endParaRPr lang="de-DE" b="1" dirty="0" smtClean="0"/>
          </a:p>
        </p:txBody>
      </p:sp>
      <p:pic>
        <p:nvPicPr>
          <p:cNvPr id="19459" name="Picture 2" descr="http://fino1.de/plattformen/images/messdat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4175125" cy="4724400"/>
          </a:xfrm>
          <a:noFill/>
        </p:spPr>
      </p:pic>
      <p:sp>
        <p:nvSpPr>
          <p:cNvPr id="19460" name="Inhaltsplatzhalter 2"/>
          <p:cNvSpPr txBox="1">
            <a:spLocks/>
          </p:cNvSpPr>
          <p:nvPr/>
        </p:nvSpPr>
        <p:spPr bwMode="auto">
          <a:xfrm>
            <a:off x="179388" y="981075"/>
            <a:ext cx="44291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MAX-DOAS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in situ </a:t>
            </a:r>
            <a:r>
              <a:rPr lang="de-DE" dirty="0" err="1" smtClean="0">
                <a:solidFill>
                  <a:schemeClr val="tx1"/>
                </a:solidFill>
              </a:rPr>
              <a:t>measurements</a:t>
            </a:r>
            <a:r>
              <a:rPr lang="de-DE" dirty="0" smtClean="0">
                <a:solidFill>
                  <a:schemeClr val="tx1"/>
                </a:solidFill>
              </a:rPr>
              <a:t> (NO</a:t>
            </a:r>
            <a:r>
              <a:rPr lang="de-DE" baseline="-25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SO</a:t>
            </a:r>
            <a:r>
              <a:rPr lang="de-DE" baseline="-25000" dirty="0" smtClean="0">
                <a:solidFill>
                  <a:schemeClr val="tx1"/>
                </a:solidFill>
              </a:rPr>
              <a:t>2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b="0" dirty="0">
                <a:solidFill>
                  <a:schemeClr val="tx1"/>
                </a:solidFill>
              </a:rPr>
              <a:t>FINO 1 45 </a:t>
            </a:r>
            <a:r>
              <a:rPr lang="de-DE" b="0" dirty="0" smtClean="0">
                <a:solidFill>
                  <a:schemeClr val="tx1"/>
                </a:solidFill>
              </a:rPr>
              <a:t>km </a:t>
            </a:r>
            <a:r>
              <a:rPr lang="de-DE" b="0" dirty="0">
                <a:solidFill>
                  <a:schemeClr val="tx1"/>
                </a:solidFill>
              </a:rPr>
              <a:t>N</a:t>
            </a:r>
            <a:r>
              <a:rPr lang="de-DE" b="0" dirty="0" smtClean="0">
                <a:solidFill>
                  <a:schemeClr val="tx1"/>
                </a:solidFill>
              </a:rPr>
              <a:t>orth </a:t>
            </a:r>
            <a:r>
              <a:rPr lang="de-DE" b="0" dirty="0" err="1" smtClean="0">
                <a:solidFill>
                  <a:schemeClr val="tx1"/>
                </a:solidFill>
              </a:rPr>
              <a:t>of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>
                <a:solidFill>
                  <a:schemeClr val="tx1"/>
                </a:solidFill>
              </a:rPr>
              <a:t>Borkum </a:t>
            </a:r>
            <a:r>
              <a:rPr lang="de-DE" b="0" dirty="0" smtClean="0">
                <a:solidFill>
                  <a:schemeClr val="tx1"/>
                </a:solidFill>
              </a:rPr>
              <a:t>(</a:t>
            </a:r>
            <a:r>
              <a:rPr lang="de-DE" b="0" dirty="0">
                <a:solidFill>
                  <a:schemeClr val="tx1"/>
                </a:solidFill>
              </a:rPr>
              <a:t>Borkum Riff, </a:t>
            </a:r>
            <a:r>
              <a:rPr lang="de-DE" b="0" dirty="0" smtClean="0">
                <a:solidFill>
                  <a:schemeClr val="tx1"/>
                </a:solidFill>
              </a:rPr>
              <a:t>N </a:t>
            </a:r>
            <a:r>
              <a:rPr lang="de-DE" b="0" dirty="0">
                <a:solidFill>
                  <a:schemeClr val="tx1"/>
                </a:solidFill>
              </a:rPr>
              <a:t>54° 0,86‘ E 6° 35,26‘)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b="0" dirty="0" smtClean="0">
                <a:solidFill>
                  <a:schemeClr val="tx1"/>
                </a:solidFill>
              </a:rPr>
              <a:t>In </a:t>
            </a:r>
            <a:r>
              <a:rPr lang="de-DE" b="0" dirty="0" err="1" smtClean="0">
                <a:solidFill>
                  <a:schemeClr val="tx1"/>
                </a:solidFill>
              </a:rPr>
              <a:t>addition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ship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cruises</a:t>
            </a:r>
            <a:r>
              <a:rPr lang="de-DE" b="0" dirty="0" smtClean="0">
                <a:solidFill>
                  <a:schemeClr val="tx1"/>
                </a:solidFill>
              </a:rPr>
              <a:t> in </a:t>
            </a: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German </a:t>
            </a:r>
            <a:r>
              <a:rPr lang="de-DE" b="0" dirty="0" err="1" smtClean="0">
                <a:solidFill>
                  <a:schemeClr val="tx1"/>
                </a:solidFill>
              </a:rPr>
              <a:t>bight</a:t>
            </a:r>
            <a:r>
              <a:rPr lang="de-DE" b="0" dirty="0" smtClean="0">
                <a:solidFill>
                  <a:schemeClr val="tx1"/>
                </a:solidFill>
              </a:rPr>
              <a:t> (all </a:t>
            </a:r>
            <a:r>
              <a:rPr lang="de-DE" b="0" dirty="0" err="1" smtClean="0">
                <a:solidFill>
                  <a:schemeClr val="tx1"/>
                </a:solidFill>
              </a:rPr>
              <a:t>seasons</a:t>
            </a:r>
            <a:r>
              <a:rPr lang="de-DE" b="0" dirty="0" smtClean="0">
                <a:solidFill>
                  <a:schemeClr val="tx1"/>
                </a:solidFill>
              </a:rPr>
              <a:t>)</a:t>
            </a:r>
            <a:endParaRPr lang="de-D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8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7"/>
          <p:cNvSpPr txBox="1">
            <a:spLocks noChangeArrowheads="1"/>
          </p:cNvSpPr>
          <p:nvPr/>
        </p:nvSpPr>
        <p:spPr bwMode="auto">
          <a:xfrm>
            <a:off x="-1273175" y="1187450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de-DE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3484" r="6956" b="58839"/>
          <a:stretch>
            <a:fillRect/>
          </a:stretch>
        </p:blipFill>
        <p:spPr bwMode="auto">
          <a:xfrm>
            <a:off x="539750" y="620713"/>
            <a:ext cx="76501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8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feld 7"/>
          <p:cNvSpPr txBox="1">
            <a:spLocks noChangeArrowheads="1"/>
          </p:cNvSpPr>
          <p:nvPr/>
        </p:nvSpPr>
        <p:spPr bwMode="auto">
          <a:xfrm>
            <a:off x="-1273175" y="1187450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/>
            <a:endParaRPr lang="de-DE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4579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87947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32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KNMI Sjabloon Standaard (11 Lichtblauw)</Template>
  <TotalTime>0</TotalTime>
  <Words>204</Words>
  <Application>Microsoft Office PowerPoint</Application>
  <PresentationFormat>Bildschirmpräsentation (4:3)</PresentationFormat>
  <Paragraphs>75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Verdana</vt:lpstr>
      <vt:lpstr>Arial</vt:lpstr>
      <vt:lpstr>Berlin Sans FB</vt:lpstr>
      <vt:lpstr>Times</vt:lpstr>
      <vt:lpstr>Standaardontwerp</vt:lpstr>
      <vt:lpstr>PowerPoint-Präsentation</vt:lpstr>
      <vt:lpstr>Bremian DOAS network for atmospheric measurements (BREDOM)</vt:lpstr>
      <vt:lpstr>BREDOM</vt:lpstr>
      <vt:lpstr>BREDOM</vt:lpstr>
      <vt:lpstr>Upgrades</vt:lpstr>
      <vt:lpstr>MeSmarT – Measurement of ship emissions in the marine troposphere</vt:lpstr>
      <vt:lpstr>MeSmarT</vt:lpstr>
      <vt:lpstr>PowerPoint-Präsentation</vt:lpstr>
      <vt:lpstr>PowerPoint-Präsentation</vt:lpstr>
      <vt:lpstr>PowerPoint-Präsentation</vt:lpstr>
      <vt:lpstr>Athens</vt:lpstr>
      <vt:lpstr>BREDOM – Bremen</vt:lpstr>
      <vt:lpstr>BREDOM</vt:lpstr>
      <vt:lpstr>BREDOM</vt:lpstr>
    </vt:vector>
  </TitlesOfParts>
  <Company>KNMI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CINDI overview and first results</dc:title>
  <dc:creator>Folkard Wittrock</dc:creator>
  <cp:lastModifiedBy>Folkard Wittrock</cp:lastModifiedBy>
  <cp:revision>236</cp:revision>
  <cp:lastPrinted>2010-01-17T17:19:26Z</cp:lastPrinted>
  <dcterms:created xsi:type="dcterms:W3CDTF">2009-03-02T13:34:13Z</dcterms:created>
  <dcterms:modified xsi:type="dcterms:W3CDTF">2012-07-03T10:06:27Z</dcterms:modified>
</cp:coreProperties>
</file>