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78" r:id="rId3"/>
    <p:sldId id="280" r:id="rId4"/>
    <p:sldId id="275" r:id="rId5"/>
    <p:sldId id="276" r:id="rId6"/>
    <p:sldId id="27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3" autoAdjust="0"/>
    <p:restoredTop sz="94662" autoAdjust="0"/>
  </p:normalViewPr>
  <p:slideViewPr>
    <p:cSldViewPr snapToGrid="0" snapToObjects="1">
      <p:cViewPr varScale="1">
        <p:scale>
          <a:sx n="70" d="100"/>
          <a:sy n="70" d="100"/>
        </p:scale>
        <p:origin x="145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6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4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3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1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2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4E49B-674B-8D40-B766-CDBD408D44ED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0734-8612-574E-9FE3-FE524F93D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5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7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080"/>
            <a:ext cx="8229600" cy="312533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Gap Analysis for Integrated Atmospheric ECV </a:t>
            </a:r>
            <a:r>
              <a:rPr lang="en-US" b="1" dirty="0" err="1"/>
              <a:t>CLImate</a:t>
            </a:r>
            <a:r>
              <a:rPr lang="en-US" b="1" dirty="0"/>
              <a:t> </a:t>
            </a:r>
            <a:r>
              <a:rPr lang="en-US" b="1" dirty="0" smtClean="0"/>
              <a:t>Monitoring </a:t>
            </a:r>
            <a:r>
              <a:rPr lang="en-US" b="1" dirty="0"/>
              <a:t>(GAIA-CLIM 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									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					Horizon 2020 </a:t>
            </a:r>
            <a:r>
              <a:rPr lang="en-US" b="1" dirty="0"/>
              <a:t>P</a:t>
            </a:r>
            <a:r>
              <a:rPr lang="en-US" b="1" dirty="0" smtClean="0"/>
              <a:t>roject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							</a:t>
            </a:r>
            <a:r>
              <a:rPr lang="en-US" sz="2600" dirty="0" err="1" smtClean="0"/>
              <a:t>Characterising</a:t>
            </a:r>
            <a:r>
              <a:rPr lang="en-US" sz="2600" dirty="0" smtClean="0"/>
              <a:t> </a:t>
            </a:r>
            <a:r>
              <a:rPr lang="en-US" sz="2600" dirty="0"/>
              <a:t>satellite </a:t>
            </a:r>
            <a:r>
              <a:rPr lang="en-US" sz="2600" dirty="0" smtClean="0"/>
              <a:t>measurements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					using </a:t>
            </a:r>
            <a:r>
              <a:rPr lang="en-US" sz="2600" dirty="0"/>
              <a:t>in-situ, ground-based and </a:t>
            </a:r>
            <a:r>
              <a:rPr lang="en-US" sz="2600" dirty="0" smtClean="0"/>
              <a:t>sub-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					orbital </a:t>
            </a:r>
            <a:r>
              <a:rPr lang="en-US" sz="2600" dirty="0"/>
              <a:t>capabilities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" y="1638739"/>
            <a:ext cx="1588826" cy="1453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3582" y="3643952"/>
            <a:ext cx="29206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NERSC (coordinator)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BIRA (WP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CNR (WP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 (WP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BKS (WP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EUMETSAT (WP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ECMWF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FMI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6716" y="3643952"/>
            <a:ext cx="3179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Bremen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Tallinn University of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Helsinki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Bergamo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Lille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Plus NOAA, NASA (no cost)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889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3788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Aim of this project: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lead to significant advances in </a:t>
            </a:r>
            <a:r>
              <a:rPr lang="en-US" dirty="0" smtClean="0"/>
              <a:t>consistency </a:t>
            </a:r>
            <a:r>
              <a:rPr lang="en-US" dirty="0"/>
              <a:t>and </a:t>
            </a:r>
            <a:r>
              <a:rPr lang="en-US" dirty="0" smtClean="0"/>
              <a:t>validation </a:t>
            </a:r>
            <a:r>
              <a:rPr lang="en-US" dirty="0"/>
              <a:t>of </a:t>
            </a:r>
            <a:r>
              <a:rPr lang="en-US" dirty="0" smtClean="0"/>
              <a:t>long-term space-based </a:t>
            </a:r>
            <a:r>
              <a:rPr lang="en-US" dirty="0"/>
              <a:t>measurements with </a:t>
            </a:r>
            <a:r>
              <a:rPr lang="en-US" b="1" dirty="0" smtClean="0"/>
              <a:t>high-quality ground-based data streams</a:t>
            </a:r>
            <a:endParaRPr lang="en-US" b="1" dirty="0" smtClean="0"/>
          </a:p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 smtClean="0"/>
              <a:t>provide </a:t>
            </a:r>
            <a:r>
              <a:rPr lang="en-US" dirty="0"/>
              <a:t>a better overview of </a:t>
            </a:r>
            <a:r>
              <a:rPr lang="en-US" dirty="0" smtClean="0"/>
              <a:t>the uncertainty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/>
              <a:t>available </a:t>
            </a:r>
            <a:r>
              <a:rPr lang="en-US" dirty="0" smtClean="0"/>
              <a:t>measurements</a:t>
            </a:r>
            <a:r>
              <a:rPr lang="en-US" dirty="0" smtClean="0"/>
              <a:t> </a:t>
            </a:r>
            <a:r>
              <a:rPr lang="en-US" dirty="0"/>
              <a:t>to generate </a:t>
            </a:r>
            <a:r>
              <a:rPr lang="en-US" dirty="0" smtClean="0"/>
              <a:t>reference quality climate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r</a:t>
            </a:r>
            <a:r>
              <a:rPr lang="en-US" dirty="0" smtClean="0"/>
              <a:t>ecords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928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71" y="4264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A </a:t>
            </a:r>
            <a:r>
              <a:rPr lang="en-US" sz="2800" b="1" dirty="0"/>
              <a:t>virtual observatory to </a:t>
            </a:r>
            <a:r>
              <a:rPr lang="en-US" sz="2800" b="1" dirty="0" smtClean="0"/>
              <a:t>visualize</a:t>
            </a:r>
            <a:r>
              <a:rPr lang="en-US" sz="2800" b="1" dirty="0"/>
              <a:t>, interrogate and download co-location data and </a:t>
            </a:r>
            <a:r>
              <a:rPr lang="en-US" sz="2800" b="1" dirty="0" smtClean="0"/>
              <a:t>uncertainties between satellite and high-quality ground-based data sets (WP5)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919318" y="2225450"/>
            <a:ext cx="6333984" cy="4003521"/>
            <a:chOff x="20181887" y="12815368"/>
            <a:chExt cx="9197835" cy="770160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842489" y="12815368"/>
              <a:ext cx="8247312" cy="6103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0181887" y="18918378"/>
              <a:ext cx="9197835" cy="159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Fig.: Examples of output tools that may be provided through the virtual observatory facility.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50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139" y="260851"/>
            <a:ext cx="82023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/>
              <a:t>WP2 - </a:t>
            </a:r>
            <a:r>
              <a:rPr lang="en-US" sz="2800" b="1" dirty="0"/>
              <a:t>Quantifying measurement uncertainties</a:t>
            </a:r>
            <a:endParaRPr lang="en-NZ" sz="2800" b="1" dirty="0"/>
          </a:p>
          <a:p>
            <a:endParaRPr lang="en-NZ" sz="1000" b="1" dirty="0" smtClean="0"/>
          </a:p>
          <a:p>
            <a:r>
              <a:rPr lang="en-NZ" sz="2400" b="1" dirty="0" smtClean="0"/>
              <a:t>From </a:t>
            </a:r>
            <a:r>
              <a:rPr lang="en-NZ" sz="2400" b="1" dirty="0"/>
              <a:t>the complete list of key </a:t>
            </a:r>
            <a:r>
              <a:rPr lang="en-NZ" sz="2400" b="1" dirty="0" smtClean="0"/>
              <a:t>ECVs, a </a:t>
            </a:r>
            <a:r>
              <a:rPr lang="en-NZ" sz="2400" b="1" dirty="0"/>
              <a:t>subset of </a:t>
            </a:r>
            <a:r>
              <a:rPr lang="en-NZ" sz="2400" b="1" dirty="0" smtClean="0"/>
              <a:t>ECVs measured </a:t>
            </a:r>
            <a:r>
              <a:rPr lang="en-NZ" sz="2400" b="1" dirty="0"/>
              <a:t>with techniques mature enough to be very likely candidates for data streams of reference </a:t>
            </a:r>
            <a:r>
              <a:rPr lang="en-NZ" sz="2400" b="1" dirty="0" smtClean="0"/>
              <a:t>quality has been selected</a:t>
            </a:r>
            <a:r>
              <a:rPr lang="en-NZ" sz="2400" b="1" dirty="0" smtClean="0"/>
              <a:t>:</a:t>
            </a:r>
          </a:p>
          <a:p>
            <a:endParaRPr lang="en-NZ" sz="800" b="1" dirty="0"/>
          </a:p>
          <a:p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/>
              <a:t>Microwave Radiometers: </a:t>
            </a:r>
          </a:p>
          <a:p>
            <a:r>
              <a:rPr lang="en-NZ" sz="2000" b="1" dirty="0"/>
              <a:t> </a:t>
            </a:r>
            <a:r>
              <a:rPr lang="en-NZ" sz="2000" b="1" dirty="0" smtClean="0"/>
              <a:t>                      T </a:t>
            </a:r>
            <a:r>
              <a:rPr lang="en-NZ" sz="2000" b="1" dirty="0"/>
              <a:t>and H</a:t>
            </a:r>
            <a:r>
              <a:rPr lang="en-NZ" sz="2000" b="1" baseline="-25000" dirty="0"/>
              <a:t>2</a:t>
            </a:r>
            <a:r>
              <a:rPr lang="en-NZ" sz="2000" b="1" dirty="0"/>
              <a:t>O </a:t>
            </a:r>
            <a:r>
              <a:rPr lang="en-NZ" sz="2000" b="1" dirty="0" smtClean="0"/>
              <a:t>profiles   </a:t>
            </a:r>
          </a:p>
          <a:p>
            <a:endParaRPr lang="en-NZ" sz="2000" b="1" dirty="0" smtClean="0"/>
          </a:p>
          <a:p>
            <a:endParaRPr lang="en-NZ" sz="800" b="1" dirty="0" smtClean="0"/>
          </a:p>
          <a:p>
            <a:endParaRPr lang="en-N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/>
              <a:t>Fourier Transform Spectrometers: </a:t>
            </a:r>
          </a:p>
          <a:p>
            <a:r>
              <a:rPr lang="en-NZ" sz="2000" b="1" dirty="0"/>
              <a:t> </a:t>
            </a:r>
            <a:r>
              <a:rPr lang="en-NZ" sz="2000" b="1" dirty="0" smtClean="0"/>
              <a:t>                       CH</a:t>
            </a:r>
            <a:r>
              <a:rPr lang="en-NZ" sz="2000" b="1" baseline="-25000" dirty="0" smtClean="0"/>
              <a:t>4</a:t>
            </a:r>
            <a:r>
              <a:rPr lang="en-NZ" sz="2000" b="1" dirty="0" smtClean="0"/>
              <a:t>, CO</a:t>
            </a:r>
            <a:r>
              <a:rPr lang="en-NZ" sz="2000" b="1" baseline="-25000" dirty="0" smtClean="0"/>
              <a:t>2</a:t>
            </a:r>
            <a:r>
              <a:rPr lang="en-NZ" sz="2000" b="1" dirty="0" smtClean="0"/>
              <a:t>, O</a:t>
            </a:r>
            <a:r>
              <a:rPr lang="en-NZ" sz="2000" b="1" baseline="-25000" dirty="0" smtClean="0"/>
              <a:t>3</a:t>
            </a:r>
            <a:r>
              <a:rPr lang="en-NZ" sz="2000" b="1" dirty="0" smtClean="0"/>
              <a:t> </a:t>
            </a:r>
            <a:r>
              <a:rPr lang="en-NZ" sz="2000" b="1" dirty="0"/>
              <a:t>and </a:t>
            </a:r>
            <a:r>
              <a:rPr lang="en-NZ" sz="2000" b="1" dirty="0" smtClean="0"/>
              <a:t>H</a:t>
            </a:r>
            <a:r>
              <a:rPr lang="en-NZ" sz="2000" b="1" baseline="-25000" dirty="0" smtClean="0"/>
              <a:t>2</a:t>
            </a:r>
            <a:r>
              <a:rPr lang="en-NZ" sz="2000" b="1" dirty="0" smtClean="0"/>
              <a:t>O </a:t>
            </a:r>
          </a:p>
          <a:p>
            <a:r>
              <a:rPr lang="en-NZ" sz="2000" b="1" dirty="0"/>
              <a:t> </a:t>
            </a:r>
            <a:r>
              <a:rPr lang="en-NZ" sz="2000" b="1" dirty="0" smtClean="0"/>
              <a:t>                                       columns </a:t>
            </a:r>
            <a:r>
              <a:rPr lang="en-NZ" sz="2000" b="1" dirty="0"/>
              <a:t>and </a:t>
            </a:r>
            <a:r>
              <a:rPr lang="en-NZ" sz="2000" b="1" dirty="0" smtClean="0"/>
              <a:t>profiles</a:t>
            </a:r>
          </a:p>
          <a:p>
            <a:endParaRPr lang="en-NZ" sz="800" b="1" dirty="0" smtClean="0"/>
          </a:p>
          <a:p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/>
              <a:t>LIDAR:  </a:t>
            </a:r>
          </a:p>
          <a:p>
            <a:r>
              <a:rPr lang="en-NZ" sz="2000" b="1" dirty="0"/>
              <a:t> </a:t>
            </a:r>
            <a:r>
              <a:rPr lang="en-NZ" sz="2000" b="1" dirty="0" smtClean="0"/>
              <a:t>                          Aerosol</a:t>
            </a:r>
            <a:r>
              <a:rPr lang="en-NZ" sz="2000" b="1" dirty="0"/>
              <a:t>, </a:t>
            </a:r>
            <a:r>
              <a:rPr lang="en-NZ" sz="2000" b="1" dirty="0" smtClean="0"/>
              <a:t>H</a:t>
            </a:r>
            <a:r>
              <a:rPr lang="en-NZ" sz="2000" b="1" baseline="-25000" dirty="0" smtClean="0"/>
              <a:t>2</a:t>
            </a:r>
            <a:r>
              <a:rPr lang="en-NZ" sz="2000" b="1" dirty="0" smtClean="0"/>
              <a:t>O</a:t>
            </a:r>
            <a:r>
              <a:rPr lang="en-NZ" sz="2000" b="1" dirty="0"/>
              <a:t>, </a:t>
            </a:r>
            <a:r>
              <a:rPr lang="en-NZ" sz="2000" b="1" dirty="0" smtClean="0"/>
              <a:t>O</a:t>
            </a:r>
            <a:r>
              <a:rPr lang="en-NZ" sz="2000" b="1" baseline="-25000" dirty="0" smtClean="0"/>
              <a:t>3</a:t>
            </a:r>
            <a:r>
              <a:rPr lang="en-NZ" sz="2000" b="1" dirty="0" smtClean="0"/>
              <a:t> and T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endParaRPr lang="en-NZ" dirty="0"/>
          </a:p>
        </p:txBody>
      </p:sp>
      <p:pic>
        <p:nvPicPr>
          <p:cNvPr id="12" name="Picture 2" descr="MEandYONGatLN2"/>
          <p:cNvPicPr>
            <a:picLocks noChangeAspect="1" noChangeArrowheads="1"/>
          </p:cNvPicPr>
          <p:nvPr/>
        </p:nvPicPr>
        <p:blipFill>
          <a:blip r:embed="rId2" cstate="print"/>
          <a:srcRect l="9842" t="14764" r="19685"/>
          <a:stretch>
            <a:fillRect/>
          </a:stretch>
        </p:blipFill>
        <p:spPr bwMode="auto">
          <a:xfrm>
            <a:off x="3841846" y="2153421"/>
            <a:ext cx="1583871" cy="12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" name="Picture 1" descr="mini-sit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ail p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m_f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63" y="3114670"/>
            <a:ext cx="2224585" cy="1668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20469" y="4868285"/>
            <a:ext cx="1927880" cy="12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8140" y="534510"/>
            <a:ext cx="829101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>
                <a:solidFill>
                  <a:srgbClr val="FF0000"/>
                </a:solidFill>
              </a:rPr>
              <a:t>UV/visible spectroscopy: </a:t>
            </a:r>
          </a:p>
          <a:p>
            <a:r>
              <a:rPr lang="en-NZ" sz="2000" b="1" dirty="0">
                <a:solidFill>
                  <a:srgbClr val="FF0000"/>
                </a:solidFill>
              </a:rPr>
              <a:t>                                </a:t>
            </a:r>
            <a:r>
              <a:rPr lang="en-NZ" sz="2000" b="1" dirty="0" smtClean="0">
                <a:solidFill>
                  <a:srgbClr val="FF0000"/>
                </a:solidFill>
              </a:rPr>
              <a:t> </a:t>
            </a:r>
            <a:r>
              <a:rPr lang="en-NZ" sz="2000" b="1" dirty="0">
                <a:solidFill>
                  <a:srgbClr val="FF0000"/>
                </a:solidFill>
              </a:rPr>
              <a:t>O</a:t>
            </a:r>
            <a:r>
              <a:rPr lang="en-NZ" sz="2000" b="1" baseline="-25000" dirty="0">
                <a:solidFill>
                  <a:srgbClr val="FF0000"/>
                </a:solidFill>
              </a:rPr>
              <a:t>3</a:t>
            </a:r>
            <a:r>
              <a:rPr lang="en-NZ" sz="2000" b="1" dirty="0">
                <a:solidFill>
                  <a:srgbClr val="FF0000"/>
                </a:solidFill>
              </a:rPr>
              <a:t> total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>
                <a:solidFill>
                  <a:srgbClr val="FF0000"/>
                </a:solidFill>
              </a:rPr>
              <a:t>MAX-DOAS/PANDORA:  </a:t>
            </a:r>
            <a:endParaRPr lang="en-NZ" sz="2000" b="1" dirty="0" smtClean="0">
              <a:solidFill>
                <a:srgbClr val="FF0000"/>
              </a:solidFill>
            </a:endParaRPr>
          </a:p>
          <a:p>
            <a:r>
              <a:rPr lang="en-NZ" sz="2000" b="1" dirty="0" smtClean="0">
                <a:solidFill>
                  <a:srgbClr val="FF0000"/>
                </a:solidFill>
              </a:rPr>
              <a:t>                                Tropospheric </a:t>
            </a:r>
            <a:r>
              <a:rPr lang="en-NZ" sz="2000" b="1" dirty="0">
                <a:solidFill>
                  <a:srgbClr val="FF0000"/>
                </a:solidFill>
              </a:rPr>
              <a:t>O</a:t>
            </a:r>
            <a:r>
              <a:rPr lang="en-NZ" sz="2000" b="1" baseline="-25000" dirty="0">
                <a:solidFill>
                  <a:srgbClr val="FF0000"/>
                </a:solidFill>
              </a:rPr>
              <a:t>3</a:t>
            </a:r>
          </a:p>
          <a:p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/>
              <a:t>GNSS:  </a:t>
            </a:r>
            <a:endParaRPr lang="en-NZ" sz="2000" b="1" dirty="0" smtClean="0"/>
          </a:p>
          <a:p>
            <a:r>
              <a:rPr lang="en-NZ" sz="2000" b="1" dirty="0"/>
              <a:t> </a:t>
            </a:r>
            <a:r>
              <a:rPr lang="en-NZ" sz="2000" b="1" dirty="0" smtClean="0"/>
              <a:t>                  H</a:t>
            </a:r>
            <a:r>
              <a:rPr lang="en-NZ" sz="2000" b="1" baseline="-25000" dirty="0" smtClean="0"/>
              <a:t>2</a:t>
            </a:r>
            <a:r>
              <a:rPr lang="en-NZ" sz="2000" b="1" dirty="0" smtClean="0"/>
              <a:t>O </a:t>
            </a:r>
            <a:r>
              <a:rPr lang="en-NZ" sz="2000" b="1" dirty="0"/>
              <a:t>total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sz="2400" b="1" dirty="0" smtClean="0"/>
          </a:p>
          <a:p>
            <a:r>
              <a:rPr lang="en-NZ" sz="2400" b="1" dirty="0" smtClean="0"/>
              <a:t>To </a:t>
            </a:r>
            <a:r>
              <a:rPr lang="en-NZ" sz="2400" b="1" dirty="0"/>
              <a:t>achieve reference quality, </a:t>
            </a:r>
            <a:r>
              <a:rPr lang="en-NZ" sz="2400" b="1" dirty="0" smtClean="0"/>
              <a:t>we need to establish full </a:t>
            </a:r>
            <a:r>
              <a:rPr lang="en-NZ" sz="2400" b="1" dirty="0"/>
              <a:t>traceability and uncertainty quantification for each instrument type and a clear definition of measurement </a:t>
            </a:r>
            <a:r>
              <a:rPr lang="en-NZ" sz="2400" b="1" dirty="0" smtClean="0"/>
              <a:t>protocols.</a:t>
            </a:r>
            <a:endParaRPr lang="en-NZ" sz="2400" b="1" dirty="0"/>
          </a:p>
          <a:p>
            <a:endParaRPr lang="en-NZ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92" y="2739069"/>
            <a:ext cx="1532817" cy="2049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101" y="-7177823"/>
            <a:ext cx="1501324" cy="112605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17" y="1654934"/>
            <a:ext cx="1876157" cy="195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ndacc-uvvis-wg.aeronomie.be/Jungfraujoch_Maxdo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60" y="273016"/>
            <a:ext cx="2225438" cy="16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smartlabs.gsfc.nasa.gov/images/instruments/pandora_1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94" y="2499532"/>
            <a:ext cx="1062703" cy="16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9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70" y="303663"/>
            <a:ext cx="8229600" cy="4525963"/>
          </a:xfrm>
        </p:spPr>
        <p:txBody>
          <a:bodyPr>
            <a:normAutofit/>
          </a:bodyPr>
          <a:lstStyle/>
          <a:p>
            <a:endParaRPr lang="en-NZ" dirty="0"/>
          </a:p>
          <a:p>
            <a:r>
              <a:rPr lang="en-GB" sz="1800" dirty="0"/>
              <a:t>K. </a:t>
            </a:r>
            <a:r>
              <a:rPr lang="en-GB" sz="1800" dirty="0" err="1"/>
              <a:t>Kreher</a:t>
            </a:r>
            <a:r>
              <a:rPr lang="en-GB" sz="1800" dirty="0"/>
              <a:t> (BKS</a:t>
            </a:r>
            <a:r>
              <a:rPr lang="en-GB" sz="1800" dirty="0" smtClean="0"/>
              <a:t>)</a:t>
            </a:r>
          </a:p>
          <a:p>
            <a:r>
              <a:rPr lang="en-GB" sz="1800" dirty="0"/>
              <a:t>M. De </a:t>
            </a:r>
            <a:r>
              <a:rPr lang="en-GB" sz="1800" dirty="0" err="1"/>
              <a:t>Maziere</a:t>
            </a:r>
            <a:r>
              <a:rPr lang="en-GB" sz="1800" dirty="0"/>
              <a:t> (BIRA), M. van </a:t>
            </a:r>
            <a:r>
              <a:rPr lang="en-GB" sz="1800" dirty="0" err="1"/>
              <a:t>Roozendael</a:t>
            </a:r>
            <a:r>
              <a:rPr lang="en-GB" sz="1800" dirty="0"/>
              <a:t> (BIRA</a:t>
            </a:r>
            <a:r>
              <a:rPr lang="en-GB" sz="1800" dirty="0" smtClean="0"/>
              <a:t>), </a:t>
            </a:r>
            <a:r>
              <a:rPr lang="en-GB" sz="1800" dirty="0" err="1" smtClean="0"/>
              <a:t>Bavo</a:t>
            </a:r>
            <a:r>
              <a:rPr lang="en-GB" sz="1800" dirty="0" smtClean="0"/>
              <a:t> </a:t>
            </a:r>
            <a:r>
              <a:rPr lang="en-GB" sz="1800" dirty="0" err="1" smtClean="0"/>
              <a:t>Langerock</a:t>
            </a:r>
            <a:r>
              <a:rPr lang="en-GB" sz="1800" dirty="0" smtClean="0"/>
              <a:t> (BIRA)</a:t>
            </a:r>
          </a:p>
          <a:p>
            <a:r>
              <a:rPr lang="en-GB" sz="1800" dirty="0"/>
              <a:t>D. </a:t>
            </a:r>
            <a:r>
              <a:rPr lang="en-GB" sz="1800" dirty="0" err="1"/>
              <a:t>Cimini</a:t>
            </a:r>
            <a:r>
              <a:rPr lang="en-GB" sz="1800" dirty="0"/>
              <a:t> (CNR), F. Madonna (CNR</a:t>
            </a:r>
            <a:r>
              <a:rPr lang="en-GB" sz="1800" dirty="0" smtClean="0"/>
              <a:t>)</a:t>
            </a:r>
          </a:p>
          <a:p>
            <a:r>
              <a:rPr lang="en-GB" sz="1800" dirty="0"/>
              <a:t>R. </a:t>
            </a:r>
            <a:r>
              <a:rPr lang="en-GB" sz="1800" dirty="0" err="1"/>
              <a:t>Kivi</a:t>
            </a:r>
            <a:r>
              <a:rPr lang="en-GB" sz="1800" dirty="0"/>
              <a:t> (FMI), ), J. </a:t>
            </a:r>
            <a:r>
              <a:rPr lang="en-GB" sz="1800" dirty="0" err="1"/>
              <a:t>Tamminen</a:t>
            </a:r>
            <a:r>
              <a:rPr lang="en-GB" sz="1800" dirty="0"/>
              <a:t> (FMI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A</a:t>
            </a:r>
            <a:r>
              <a:rPr lang="en-GB" sz="1800" dirty="0"/>
              <a:t>. </a:t>
            </a:r>
            <a:r>
              <a:rPr lang="en-GB" sz="1800" dirty="0" err="1"/>
              <a:t>Apituley</a:t>
            </a:r>
            <a:r>
              <a:rPr lang="en-GB" sz="1800" dirty="0"/>
              <a:t> (KNMI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S</a:t>
            </a:r>
            <a:r>
              <a:rPr lang="en-GB" sz="1800" dirty="0"/>
              <a:t>. </a:t>
            </a:r>
            <a:r>
              <a:rPr lang="en-GB" sz="1800" dirty="0" err="1"/>
              <a:t>Barthlott</a:t>
            </a:r>
            <a:r>
              <a:rPr lang="en-GB" sz="1800" dirty="0"/>
              <a:t> (KIT), T. </a:t>
            </a:r>
            <a:r>
              <a:rPr lang="en-GB" sz="1800" dirty="0" err="1"/>
              <a:t>Blumenstock</a:t>
            </a:r>
            <a:r>
              <a:rPr lang="en-GB" sz="1800" dirty="0"/>
              <a:t> (KIT</a:t>
            </a:r>
            <a:r>
              <a:rPr lang="en-GB" sz="1800" dirty="0" smtClean="0"/>
              <a:t>), </a:t>
            </a:r>
            <a:r>
              <a:rPr lang="en-GB" sz="1800" dirty="0"/>
              <a:t>M. Schneider (</a:t>
            </a:r>
            <a:r>
              <a:rPr lang="en-GB" sz="1800" dirty="0" smtClean="0"/>
              <a:t>KIT</a:t>
            </a:r>
            <a:r>
              <a:rPr lang="en-GB" sz="1800" dirty="0"/>
              <a:t>)</a:t>
            </a:r>
            <a:r>
              <a:rPr lang="en-GB" sz="1800" dirty="0" smtClean="0"/>
              <a:t> </a:t>
            </a:r>
          </a:p>
          <a:p>
            <a:r>
              <a:rPr lang="en-GB" sz="1800" dirty="0" smtClean="0"/>
              <a:t>J</a:t>
            </a:r>
            <a:r>
              <a:rPr lang="en-GB" sz="1800" dirty="0"/>
              <a:t>. Jones (MO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T</a:t>
            </a:r>
            <a:r>
              <a:rPr lang="en-GB" sz="1800" dirty="0"/>
              <a:t>. Leblanc (NASA JPL</a:t>
            </a:r>
            <a:r>
              <a:rPr lang="en-GB" sz="1800" dirty="0" smtClean="0"/>
              <a:t>) </a:t>
            </a:r>
          </a:p>
          <a:p>
            <a:r>
              <a:rPr lang="en-GB" sz="1800" dirty="0"/>
              <a:t>K. </a:t>
            </a:r>
            <a:r>
              <a:rPr lang="en-GB" sz="1800" dirty="0" err="1"/>
              <a:t>Rannat</a:t>
            </a:r>
            <a:r>
              <a:rPr lang="en-GB" sz="1800" dirty="0"/>
              <a:t> (TUT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J</a:t>
            </a:r>
            <a:r>
              <a:rPr lang="en-GB" sz="1800" dirty="0"/>
              <a:t>. </a:t>
            </a:r>
            <a:r>
              <a:rPr lang="en-GB" sz="1800" dirty="0" err="1"/>
              <a:t>Notholt</a:t>
            </a:r>
            <a:r>
              <a:rPr lang="en-GB" sz="1800" dirty="0"/>
              <a:t> (</a:t>
            </a:r>
            <a:r>
              <a:rPr lang="en-GB" sz="1800" dirty="0" err="1" smtClean="0"/>
              <a:t>UBremen</a:t>
            </a:r>
            <a:r>
              <a:rPr lang="en-GB" sz="18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556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361</Words>
  <Application>Microsoft Office PowerPoint</Application>
  <PresentationFormat>On-screen Show (4:3)</PresentationFormat>
  <Paragraphs>74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NERSC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GAIA-CLIM H2020 project</dc:title>
  <dc:creator>Peter Thorne</dc:creator>
  <cp:lastModifiedBy>Karin</cp:lastModifiedBy>
  <cp:revision>39</cp:revision>
  <dcterms:created xsi:type="dcterms:W3CDTF">2014-10-28T08:49:19Z</dcterms:created>
  <dcterms:modified xsi:type="dcterms:W3CDTF">2015-07-08T16:06:15Z</dcterms:modified>
</cp:coreProperties>
</file>