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5" r:id="rId2"/>
    <p:sldId id="286" r:id="rId3"/>
    <p:sldId id="287" r:id="rId4"/>
    <p:sldId id="288" r:id="rId5"/>
    <p:sldId id="289" r:id="rId6"/>
    <p:sldId id="283" r:id="rId7"/>
    <p:sldId id="282" r:id="rId8"/>
    <p:sldId id="270" r:id="rId9"/>
    <p:sldId id="272" r:id="rId10"/>
    <p:sldId id="273" r:id="rId11"/>
    <p:sldId id="290" r:id="rId12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D9E8B"/>
    <a:srgbClr val="D5FEB0"/>
    <a:srgbClr val="3366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2525" autoAdjust="0"/>
  </p:normalViewPr>
  <p:slideViewPr>
    <p:cSldViewPr>
      <p:cViewPr varScale="1">
        <p:scale>
          <a:sx n="68" d="100"/>
          <a:sy n="68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E307C2-4EC3-4E58-96AB-3DCD92E638FB}" type="datetimeFigureOut">
              <a:rPr lang="nl-BE"/>
              <a:pPr>
                <a:defRPr/>
              </a:pPr>
              <a:t>9/07/2015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4D795A-A161-4DBF-AA83-5C9A8784C947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3613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Applications include model evaluation, trend analysis, variability analysis, inverse </a:t>
            </a:r>
            <a:r>
              <a:rPr lang="en-US" dirty="0" err="1" smtClean="0"/>
              <a:t>modelling</a:t>
            </a:r>
            <a:r>
              <a:rPr lang="en-US" dirty="0" smtClean="0"/>
              <a:t>, emission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6F733B-AE96-5540-91A7-2339CA8DA44C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Science group works with an independent QA expert on creating a long-term ECV record (similar to ESA CCI &amp; GMES services)</a:t>
            </a:r>
          </a:p>
          <a:p>
            <a:pPr>
              <a:defRPr/>
            </a:pPr>
            <a:r>
              <a:rPr lang="en-US" dirty="0" smtClean="0"/>
              <a:t>This builds on GECA experience</a:t>
            </a:r>
          </a:p>
          <a:p>
            <a:pPr>
              <a:defRPr/>
            </a:pPr>
            <a:r>
              <a:rPr lang="en-US" dirty="0" smtClean="0"/>
              <a:t>GREEN – LAND ECV experts / BLUE – ATMOSPHERE </a:t>
            </a:r>
            <a:r>
              <a:rPr lang="en-US" smtClean="0"/>
              <a:t>ECV experts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E2D32A-D0B0-8248-B8A6-07FF4F7B371D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Science group works with an independent QA expert on creating a long-term ECV record (similar to ESA CCI &amp; GMES services)</a:t>
            </a:r>
          </a:p>
          <a:p>
            <a:pPr>
              <a:defRPr/>
            </a:pPr>
            <a:r>
              <a:rPr lang="en-US" dirty="0" smtClean="0"/>
              <a:t>This builds on GECA experience</a:t>
            </a:r>
          </a:p>
          <a:p>
            <a:pPr>
              <a:defRPr/>
            </a:pPr>
            <a:r>
              <a:rPr lang="en-US" dirty="0" smtClean="0"/>
              <a:t>GREEN – LAND ECV experts / BLUE – ATMOSPHERE </a:t>
            </a:r>
            <a:r>
              <a:rPr lang="en-US" smtClean="0"/>
              <a:t>ECV experts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A31768-0B06-AD48-95E1-FD4831B07B5F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Science group works with an independent QA expert on creating a long-term ECV record (similar to ESA CCI &amp; GMES services)</a:t>
            </a:r>
          </a:p>
          <a:p>
            <a:pPr>
              <a:defRPr/>
            </a:pPr>
            <a:r>
              <a:rPr lang="en-US" dirty="0" smtClean="0"/>
              <a:t>This builds on GECA experience</a:t>
            </a:r>
          </a:p>
          <a:p>
            <a:pPr>
              <a:defRPr/>
            </a:pPr>
            <a:r>
              <a:rPr lang="en-US" dirty="0" smtClean="0"/>
              <a:t>GREEN – LAND ECV experts / BLUE – ATMOSPHERE </a:t>
            </a:r>
            <a:r>
              <a:rPr lang="en-US" smtClean="0"/>
              <a:t>ECV experts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CB6F08-22B0-2341-ADEB-191DE27026FB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51228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QA4ECV WP3 Workshop 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5625" y="6461125"/>
            <a:ext cx="23923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MPIC Mainz, 19-20 March 2015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31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EB3F-7B9B-4E86-9165-EC76754906B3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198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QA4ECV WP3 Workshop 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MPIC Mainz, 19-20 March 2015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2C7B-9860-4F6F-A3B2-BBC299671DE0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4214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QA4ECV WP3 Workshop 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MPIC Mainz, 19-20 March 2015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2F2C6-D3D8-4A8A-9A08-C0BCB5F04715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3342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QA4ECV WP3 Workshop 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MPIC Mainz, 19-20 March 2015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7353A-630D-4392-B378-B533C128B10A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9693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QA4ECV WP3 Workshop 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MPIC Mainz, 19-20 March 2015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2884-8150-4999-8D99-9AB526587053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1181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QA4ECV WP3 Workshop </a:t>
            </a:r>
            <a:endParaRPr lang="nl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MPIC Mainz, 19-20 March 2015</a:t>
            </a:r>
            <a:endParaRPr lang="nl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DBF57-F04C-4258-BF37-1A5426CAE86D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640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QA4ECV WP3 Workshop </a:t>
            </a:r>
            <a:endParaRPr lang="nl-B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MPIC Mainz, 19-20 March 2015</a:t>
            </a:r>
            <a:endParaRPr lang="nl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0BB8-E63D-4B4D-82FE-3D0D16B6E60E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954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QA4ECV WP3 Workshop </a:t>
            </a:r>
            <a:endParaRPr lang="nl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MPIC Mainz, 19-20 March 2015</a:t>
            </a:r>
            <a:endParaRPr lang="nl-B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5FEA8-3963-4D86-BC2F-B782A9C40106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389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573297"/>
            <a:ext cx="4042791" cy="28470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QA4ECV WP3 Workshop </a:t>
            </a:r>
            <a:endParaRPr lang="nl-B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574230"/>
            <a:ext cx="2592289" cy="28377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MPIC Mainz, 19-20 March 2015</a:t>
            </a:r>
            <a:endParaRPr lang="nl-B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C767-53A6-4A9E-94D6-DCFD0F8BC6BB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353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QA4ECV WP3 Workshop </a:t>
            </a:r>
            <a:endParaRPr lang="nl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MPIC Mainz, 19-20 March 2015</a:t>
            </a:r>
            <a:endParaRPr lang="nl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614C-E0DA-43D0-8846-BFA7ED284035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3660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QA4ECV WP3 Workshop </a:t>
            </a:r>
            <a:endParaRPr lang="nl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MPIC Mainz, 19-20 March 2015</a:t>
            </a:r>
            <a:endParaRPr lang="nl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7483-590A-479D-B5BF-EB27EFA0E050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535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99176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title style</a:t>
            </a:r>
            <a:endParaRPr lang="nl-BE" altLang="nl-B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text styles</a:t>
            </a:r>
          </a:p>
          <a:p>
            <a:pPr lvl="1"/>
            <a:r>
              <a:rPr lang="en-US" altLang="nl-BE" smtClean="0"/>
              <a:t>Second level</a:t>
            </a:r>
          </a:p>
          <a:p>
            <a:pPr lvl="2"/>
            <a:r>
              <a:rPr lang="en-US" altLang="nl-BE" smtClean="0"/>
              <a:t>Third level</a:t>
            </a:r>
          </a:p>
          <a:p>
            <a:pPr lvl="3"/>
            <a:r>
              <a:rPr lang="en-US" altLang="nl-BE" smtClean="0"/>
              <a:t>Fourth level</a:t>
            </a:r>
          </a:p>
          <a:p>
            <a:pPr lvl="4"/>
            <a:r>
              <a:rPr lang="en-US" altLang="nl-BE" smtClean="0"/>
              <a:t>Fifth level</a:t>
            </a:r>
            <a:endParaRPr lang="nl-BE" altLang="nl-B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573297"/>
            <a:ext cx="4151311" cy="230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QA4ECV WP3 Workshop 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6016" y="6574229"/>
            <a:ext cx="2448273" cy="229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MPIC Mainz, 19-20 March 2015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6296" y="6573297"/>
            <a:ext cx="864096" cy="225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7D770A-B1F4-432E-923A-38A2A408EDAF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-107950" y="1030288"/>
            <a:ext cx="94329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altLang="nl-BE" sz="400" dirty="0" smtClean="0">
                <a:solidFill>
                  <a:srgbClr val="999999"/>
                </a:solidFill>
                <a:latin typeface="Verdana" pitchFamily="34" charset="0"/>
                <a:cs typeface="+mn-cs"/>
              </a:rPr>
              <a:t>BELGISCH INSTITUUT VOOR RUIMTE-AERONOMIE INSTITUT D’AERONOMIE SPATIALE DE BELGIQUE BELGIAN INSTITUTE OF SPACE AERONOMY BELGISCH INSTITUUT VOOR RUIMTE-AERONOMIE INSTITUT D’AERONOMIE SPATIALE DE BELGIQUE BELGIAN INSTITUTE OF SPACE AERONOMY BELGISCH INSTITUUT VOOR RUIMTE-AERONOMIE INSTITUT D’AERO </a:t>
            </a:r>
          </a:p>
        </p:txBody>
      </p:sp>
      <p:pic>
        <p:nvPicPr>
          <p:cNvPr id="1033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38" y="6502400"/>
            <a:ext cx="407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0" t="15752" r="12601" b="10188"/>
          <a:stretch>
            <a:fillRect/>
          </a:stretch>
        </p:blipFill>
        <p:spPr bwMode="auto">
          <a:xfrm>
            <a:off x="8234561" y="6531344"/>
            <a:ext cx="369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100392" y="116632"/>
            <a:ext cx="864096" cy="8695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Gill Sans MT" panose="020B05020201040202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 noChangeArrowheads="1"/>
          </p:cNvPicPr>
          <p:nvPr/>
        </p:nvPicPr>
        <p:blipFill rotWithShape="1"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36137" r="11329" b="18131"/>
          <a:stretch/>
        </p:blipFill>
        <p:spPr bwMode="auto">
          <a:xfrm>
            <a:off x="3028414" y="2026338"/>
            <a:ext cx="6754009" cy="323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000" y="127000"/>
            <a:ext cx="1012700" cy="1019059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" y="241300"/>
            <a:ext cx="858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1. QA4ECV 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917277"/>
            <a:ext cx="8229600" cy="4525963"/>
          </a:xfrm>
        </p:spPr>
        <p:txBody>
          <a:bodyPr/>
          <a:lstStyle/>
          <a:p>
            <a:r>
              <a:rPr lang="en-US" dirty="0" smtClean="0"/>
              <a:t>4-year EU FP7 Space project (2014 – 2017)</a:t>
            </a:r>
          </a:p>
          <a:p>
            <a:r>
              <a:rPr lang="en-US" dirty="0" smtClean="0"/>
              <a:t>Led by KNMI with 17 contributing institutions</a:t>
            </a:r>
            <a:endParaRPr lang="en-US" dirty="0"/>
          </a:p>
        </p:txBody>
      </p:sp>
      <p:pic>
        <p:nvPicPr>
          <p:cNvPr id="2" name="Picture 1" descr="Schermafbeelding 2015-01-13 om 13.54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2026338"/>
            <a:ext cx="3644900" cy="326450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8834" y="5580063"/>
            <a:ext cx="23487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hermafbeelding 2015-01-13 om 21.22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8" y="5258294"/>
            <a:ext cx="7864600" cy="159970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057650" y="2944748"/>
            <a:ext cx="8547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QA4ECV is a partnership of: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European scientists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data providers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developers </a:t>
            </a:r>
            <a:r>
              <a:rPr lang="en-US" sz="2400" dirty="0"/>
              <a:t>of </a:t>
            </a:r>
            <a:r>
              <a:rPr lang="en-US" sz="2400" dirty="0" smtClean="0"/>
              <a:t>future climate services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national standards institute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nternational </a:t>
            </a:r>
            <a:r>
              <a:rPr lang="en-US" sz="2400" dirty="0" err="1" smtClean="0"/>
              <a:t>organisations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7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27794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Harmonisation</a:t>
            </a:r>
            <a:r>
              <a:rPr lang="en-US" dirty="0" smtClean="0"/>
              <a:t> work </a:t>
            </a: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 smtClean="0"/>
              <a:t>Review status of current systems and data evaluation procedures </a:t>
            </a:r>
            <a:r>
              <a:rPr lang="en-US" sz="2800" dirty="0" smtClean="0">
                <a:sym typeface="Wingdings" panose="05000000000000000000" pitchFamily="2" charset="2"/>
              </a:rPr>
              <a:t> this workshop</a:t>
            </a:r>
            <a:endParaRPr lang="en-US" sz="2800" dirty="0" smtClean="0"/>
          </a:p>
          <a:p>
            <a:r>
              <a:rPr lang="en-US" sz="2400" dirty="0" smtClean="0"/>
              <a:t>Standards for MAXDOAS operation (e.g. set of mandatory viewing angles)</a:t>
            </a:r>
          </a:p>
          <a:p>
            <a:r>
              <a:rPr lang="en-US" sz="2400" dirty="0" smtClean="0"/>
              <a:t>Standards for slant column fitting</a:t>
            </a:r>
          </a:p>
          <a:p>
            <a:r>
              <a:rPr lang="en-US" sz="2400" dirty="0" smtClean="0"/>
              <a:t>Standards for 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HCHO column and profile retrievals, and error/data characterization </a:t>
            </a:r>
          </a:p>
          <a:p>
            <a:pPr>
              <a:spcAft>
                <a:spcPts val="0"/>
              </a:spcAft>
            </a:pPr>
            <a:r>
              <a:rPr lang="en-US" sz="2400" dirty="0" smtClean="0"/>
              <a:t>Standards for cloud flagging, and general QC?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smtClean="0">
                <a:solidFill>
                  <a:srgbClr val="FF0000"/>
                </a:solidFill>
              </a:rPr>
              <a:t>Reprocess data base using </a:t>
            </a:r>
            <a:r>
              <a:rPr lang="en-US" sz="2400" dirty="0" err="1" smtClean="0">
                <a:solidFill>
                  <a:srgbClr val="FF0000"/>
                </a:solidFill>
              </a:rPr>
              <a:t>standardised</a:t>
            </a:r>
            <a:r>
              <a:rPr lang="en-US" sz="2400" dirty="0" smtClean="0">
                <a:solidFill>
                  <a:srgbClr val="FF0000"/>
                </a:solidFill>
              </a:rPr>
              <a:t> procedures and assess improvement in terms of consistency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QA4ECV WP3 Workshop 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MPIC Mainz, 19-20 March 2015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7353A-630D-4392-B378-B533C128B10A}" type="slidenum">
              <a:rPr lang="nl-BE" smtClean="0"/>
              <a:pPr>
                <a:defRPr/>
              </a:pPr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269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 3 – </a:t>
            </a:r>
            <a:r>
              <a:rPr lang="en-US" dirty="0" err="1" smtClean="0"/>
              <a:t>Workplan</a:t>
            </a:r>
            <a:r>
              <a:rPr lang="en-US" smtClean="0"/>
              <a:t> 2015-2016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QA4ECV WP3 Workshop 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MPIC Mainz, 19-20 March 2015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7353A-630D-4392-B378-B533C128B10A}" type="slidenum">
              <a:rPr lang="nl-BE" smtClean="0"/>
              <a:pPr>
                <a:defRPr/>
              </a:pPr>
              <a:t>11</a:t>
            </a:fld>
            <a:endParaRPr lang="nl-B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64626"/>
              </p:ext>
            </p:extLst>
          </p:nvPr>
        </p:nvGraphicFramePr>
        <p:xfrm>
          <a:off x="107506" y="1484781"/>
          <a:ext cx="8784974" cy="4665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0686"/>
                <a:gridCol w="1053440"/>
                <a:gridCol w="862213"/>
                <a:gridCol w="875727"/>
                <a:gridCol w="875727"/>
                <a:gridCol w="875727"/>
                <a:gridCol w="875727"/>
                <a:gridCol w="875727"/>
              </a:tblGrid>
              <a:tr h="274531">
                <a:tc rowSpan="2"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2015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2016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5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Jun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Sep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Dec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Mar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Jun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Sep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Dec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</a:tr>
              <a:tr h="54906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Instrument characterization and operation protocol document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TOC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Draft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Final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</a:tr>
              <a:tr h="54906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MADCAT intercomparison of NO2 and HCHO SCD, VCD and profiles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Send SCDs and spectra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First results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Final results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</a:tr>
              <a:tr h="54906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LUTs of NO2 and HCHO AMFs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Review of concept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LUTs delivery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LUTs validation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</a:tr>
              <a:tr h="27453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Cloud flagging method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Final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</a:tr>
              <a:tr h="54906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GEOMS data formatting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Distribute information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Implement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Implement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</a:tr>
              <a:tr h="54906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NO2 and HCHO VCD data series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Initial data set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Harmonised data set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</a:tr>
              <a:tr h="54906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Error analysis and representativeness document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Draft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Final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</a:tr>
              <a:tr h="27453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Validation report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Draft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Final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4" marR="68364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2400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71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14400"/>
            <a:ext cx="86106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/>
              <a:t>1. Rigorous QA methodologies for satellite ECV products</a:t>
            </a:r>
          </a:p>
          <a:p>
            <a:pPr marL="800100" lvl="1" indent="-342900" algn="l">
              <a:buFontTx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QA framework applicable to many ECVs</a:t>
            </a:r>
          </a:p>
          <a:p>
            <a:pPr marL="800100" lvl="1" indent="-342900" algn="l">
              <a:buFontTx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SW tools for ‘do-it-yourself’ QA</a:t>
            </a:r>
          </a:p>
          <a:p>
            <a:pPr marL="800100" lvl="1" indent="-342900" algn="l">
              <a:buFontTx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SI standards as in QA4EO (through NPL)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590800"/>
            <a:ext cx="8839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/>
              <a:t>2. Multi-decadal satellite-derived global ECV records</a:t>
            </a:r>
          </a:p>
          <a:p>
            <a:pPr marL="800100" lvl="1" indent="-342900" algn="l">
              <a:buFontTx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3 Terrestrial and 3 Atmospheric ECVs w/ global coverage</a:t>
            </a:r>
          </a:p>
          <a:p>
            <a:pPr marL="800100" lvl="1" indent="-342900" algn="l">
              <a:buFontTx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Not yet covered by ESA or EUMETSAT activities; 20-30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yr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962400"/>
            <a:ext cx="8839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/>
              <a:t>3. Traceable QA applied to ECV retrievals </a:t>
            </a:r>
            <a:r>
              <a:rPr lang="en-US" sz="2400" u="sng" dirty="0"/>
              <a:t>and</a:t>
            </a:r>
            <a:r>
              <a:rPr lang="en-US" sz="2400" dirty="0"/>
              <a:t> products</a:t>
            </a:r>
          </a:p>
          <a:p>
            <a:pPr marL="800100" lvl="1" indent="-342900" algn="l">
              <a:buFontTx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QA4ECV approach applied to independent reference data, ECV retrievals, and final products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5410200"/>
            <a:ext cx="8839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/>
              <a:t>4. Information on quality and fit-for-purpose nature of datasets</a:t>
            </a:r>
          </a:p>
          <a:p>
            <a:pPr marL="800100" lvl="1" indent="-342900" algn="l">
              <a:buFontTx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QA Office to audit ECV records against GCOS, WMO crit.</a:t>
            </a:r>
          </a:p>
          <a:p>
            <a:pPr marL="800100" lvl="1" indent="-342900" algn="l">
              <a:buFontTx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Assess impact of ECV records for applications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405" y="127000"/>
            <a:ext cx="87675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Helvetica"/>
                <a:cs typeface="Helvetica"/>
              </a:rPr>
              <a:t>1. Detailed objectives of QA4ECV</a:t>
            </a:r>
            <a:endParaRPr lang="en-US" sz="3200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000" y="127000"/>
            <a:ext cx="1012700" cy="101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1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879475"/>
            <a:ext cx="8650288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8686800" y="990600"/>
            <a:ext cx="0" cy="5029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chemeClr val="tx1"/>
                </a:gs>
                <a:gs pos="100000">
                  <a:prstClr val="white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077200" y="4038600"/>
            <a:ext cx="9144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405" y="127000"/>
            <a:ext cx="87675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/>
              </a:rPr>
              <a:t>2. Break-up of the work</a:t>
            </a:r>
            <a:endParaRPr lang="en-US" sz="32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7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304800" y="9144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dirty="0"/>
              <a:t>Work </a:t>
            </a:r>
            <a:r>
              <a:rPr lang="en-US" sz="2400" dirty="0" err="1"/>
              <a:t>programme</a:t>
            </a:r>
            <a:r>
              <a:rPr lang="en-US" sz="2400" dirty="0"/>
              <a:t> divided in </a:t>
            </a:r>
            <a:r>
              <a:rPr lang="en-US" sz="2400" b="1" dirty="0" smtClean="0"/>
              <a:t>10 </a:t>
            </a:r>
            <a:r>
              <a:rPr lang="en-US" sz="2400" b="1" dirty="0"/>
              <a:t>Work Packages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300" y="1524000"/>
            <a:ext cx="8763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dirty="0"/>
              <a:t>WP1. </a:t>
            </a:r>
            <a:r>
              <a:rPr lang="en-US" sz="2400" dirty="0"/>
              <a:t>User engagement: requirements, outreach &amp; </a:t>
            </a:r>
            <a:r>
              <a:rPr lang="en-US" sz="2400" dirty="0" err="1"/>
              <a:t>useability</a:t>
            </a:r>
            <a:endParaRPr lang="en-US" sz="2400" dirty="0"/>
          </a:p>
          <a:p>
            <a:pPr marL="285750" indent="-285750" algn="l">
              <a:buFontTx/>
              <a:buChar char="•"/>
              <a:defRPr/>
            </a:pPr>
            <a:r>
              <a:rPr lang="en-US" dirty="0"/>
              <a:t>Identify user </a:t>
            </a:r>
            <a:r>
              <a:rPr lang="en-US" dirty="0" smtClean="0"/>
              <a:t>and supplier needs</a:t>
            </a:r>
            <a:endParaRPr lang="en-US" dirty="0"/>
          </a:p>
          <a:p>
            <a:pPr marL="285750" indent="-285750" algn="l">
              <a:buFontTx/>
              <a:buChar char="•"/>
              <a:defRPr/>
            </a:pPr>
            <a:r>
              <a:rPr lang="en-US" dirty="0"/>
              <a:t>Maintain dialogue with key (international) </a:t>
            </a: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5791200" y="18694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00FF"/>
                </a:solidFill>
              </a:rPr>
              <a:t>Voice &amp; ears of the project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700" y="2895600"/>
            <a:ext cx="8763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dirty="0"/>
              <a:t>WP2. </a:t>
            </a:r>
            <a:r>
              <a:rPr lang="en-US" sz="2400" dirty="0"/>
              <a:t>Design &amp; development of QA system for ECV validation</a:t>
            </a:r>
          </a:p>
          <a:p>
            <a:pPr marL="285750" indent="-285750" algn="l">
              <a:buFontTx/>
              <a:buChar char="•"/>
              <a:defRPr/>
            </a:pPr>
            <a:r>
              <a:rPr lang="en-US" dirty="0"/>
              <a:t>Develop and prototype QA service for ECV climate services (NPL)</a:t>
            </a:r>
          </a:p>
          <a:p>
            <a:pPr marL="285750" indent="-285750" algn="l">
              <a:buFontTx/>
              <a:buChar char="•"/>
              <a:defRPr/>
            </a:pPr>
            <a:r>
              <a:rPr lang="en-US" dirty="0"/>
              <a:t>Link to WP1 needs and ESA/EUMETSAT ECV activities</a:t>
            </a:r>
          </a:p>
          <a:p>
            <a:pPr marL="285750" indent="-285750" algn="l">
              <a:buFontTx/>
              <a:buChar char="•"/>
              <a:defRPr/>
            </a:pPr>
            <a:r>
              <a:rPr lang="en-US" dirty="0"/>
              <a:t>Generic and specific infrastructure for </a:t>
            </a:r>
            <a:r>
              <a:rPr lang="en-US" dirty="0">
                <a:solidFill>
                  <a:srgbClr val="008000"/>
                </a:solidFill>
              </a:rPr>
              <a:t>Land</a:t>
            </a:r>
            <a:r>
              <a:rPr lang="en-US" dirty="0"/>
              <a:t> and </a:t>
            </a:r>
            <a:r>
              <a:rPr lang="en-US" dirty="0">
                <a:solidFill>
                  <a:srgbClr val="0066FF"/>
                </a:solidFill>
              </a:rPr>
              <a:t>Atmosphere</a:t>
            </a:r>
            <a:r>
              <a:rPr lang="en-US" dirty="0"/>
              <a:t> ECV validation</a:t>
            </a:r>
          </a:p>
          <a:p>
            <a:pPr marL="285750" indent="-285750" algn="l">
              <a:buFontTx/>
              <a:buChar char="•"/>
              <a:defRPr/>
            </a:pPr>
            <a:r>
              <a:rPr lang="en-US" dirty="0"/>
              <a:t>SW to deliver final quality indicators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8000"/>
                </a:solidFill>
              </a:rPr>
              <a:t>CGI IT</a:t>
            </a:r>
            <a:r>
              <a:rPr lang="en-US" dirty="0" smtClean="0"/>
              <a:t>, </a:t>
            </a:r>
            <a:r>
              <a:rPr lang="en-US" dirty="0">
                <a:solidFill>
                  <a:srgbClr val="3366FF"/>
                </a:solidFill>
              </a:rPr>
              <a:t>S [&amp;] T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700" y="4572000"/>
            <a:ext cx="8763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dirty="0"/>
              <a:t>WP3. </a:t>
            </a:r>
            <a:r>
              <a:rPr lang="en-US" sz="2400" dirty="0"/>
              <a:t>QA of independent reference data</a:t>
            </a:r>
          </a:p>
          <a:p>
            <a:pPr marL="285750" indent="-285750" algn="l">
              <a:buFontTx/>
              <a:buChar char="•"/>
              <a:defRPr/>
            </a:pPr>
            <a:r>
              <a:rPr lang="en-US" dirty="0"/>
              <a:t>Generate long-term quality assured set of independent reference measurements</a:t>
            </a:r>
          </a:p>
          <a:p>
            <a:pPr marL="285750" indent="-285750" algn="l">
              <a:buFontTx/>
              <a:buChar char="•"/>
              <a:defRPr/>
            </a:pPr>
            <a:r>
              <a:rPr lang="en-US" dirty="0"/>
              <a:t>Evaluate in situ measurement methodologies / ‘virtual validation sites’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5715000"/>
            <a:ext cx="8763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dirty="0"/>
              <a:t>WP4. </a:t>
            </a:r>
            <a:r>
              <a:rPr lang="en-US" sz="2400" dirty="0" err="1"/>
              <a:t>Harmonised</a:t>
            </a:r>
            <a:r>
              <a:rPr lang="en-US" sz="2400" dirty="0"/>
              <a:t> ECV retrievals &amp; </a:t>
            </a:r>
            <a:r>
              <a:rPr lang="en-US" sz="2400" dirty="0" err="1"/>
              <a:t>multidecadal</a:t>
            </a:r>
            <a:r>
              <a:rPr lang="en-US" sz="2400" dirty="0"/>
              <a:t> data records</a:t>
            </a:r>
          </a:p>
          <a:p>
            <a:pPr marL="285750" indent="-285750" algn="l">
              <a:buFontTx/>
              <a:buChar char="•"/>
              <a:defRPr/>
            </a:pPr>
            <a:r>
              <a:rPr lang="en-US" dirty="0"/>
              <a:t>Develop </a:t>
            </a:r>
            <a:r>
              <a:rPr lang="en-US" dirty="0" err="1"/>
              <a:t>harmonised</a:t>
            </a:r>
            <a:r>
              <a:rPr lang="en-US" dirty="0"/>
              <a:t> algorithms</a:t>
            </a:r>
          </a:p>
          <a:p>
            <a:pPr marL="285750" indent="-285750" algn="l">
              <a:buFontTx/>
              <a:buChar char="•"/>
              <a:defRPr/>
            </a:pPr>
            <a:r>
              <a:rPr lang="en-US" dirty="0"/>
              <a:t>Generate 3 </a:t>
            </a:r>
            <a:r>
              <a:rPr lang="en-US" dirty="0">
                <a:solidFill>
                  <a:srgbClr val="008000"/>
                </a:solidFill>
              </a:rPr>
              <a:t>Land</a:t>
            </a:r>
            <a:r>
              <a:rPr lang="en-US" dirty="0"/>
              <a:t> and 3 </a:t>
            </a:r>
            <a:r>
              <a:rPr lang="en-US" dirty="0">
                <a:solidFill>
                  <a:srgbClr val="0066FF"/>
                </a:solidFill>
              </a:rPr>
              <a:t>Atmosphere</a:t>
            </a:r>
            <a:r>
              <a:rPr lang="en-US" dirty="0"/>
              <a:t> data products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405" y="127000"/>
            <a:ext cx="87675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Helvetica"/>
                <a:cs typeface="Helvetica"/>
              </a:rPr>
              <a:t>2. QA4ECV work plan</a:t>
            </a:r>
            <a:endParaRPr lang="en-US" sz="3200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000" y="127000"/>
            <a:ext cx="1012700" cy="101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300" y="1524000"/>
            <a:ext cx="8763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WP5.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QA of ECV products using traceable reference standards</a:t>
            </a:r>
          </a:p>
          <a:p>
            <a:pPr marL="285750" indent="-285750" algn="l">
              <a:buFontTx/>
              <a:buChar char="•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Bring together system from WP2 with data from WP3 and WP4</a:t>
            </a:r>
          </a:p>
          <a:p>
            <a:pPr marL="285750" indent="-285750" algn="l">
              <a:buFontTx/>
              <a:buChar char="•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Apply QA system to ECV retrievals and data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producs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667000"/>
            <a:ext cx="8763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rgbClr val="7F7F7F"/>
                </a:solidFill>
              </a:rPr>
              <a:t>WP6. </a:t>
            </a:r>
            <a:r>
              <a:rPr lang="en-US" sz="2400" dirty="0">
                <a:solidFill>
                  <a:srgbClr val="7F7F7F"/>
                </a:solidFill>
              </a:rPr>
              <a:t>Fitness for purpose of products</a:t>
            </a:r>
          </a:p>
          <a:p>
            <a:pPr marL="285750" indent="-285750" algn="l">
              <a:buFontTx/>
              <a:buChar char="•"/>
              <a:defRPr/>
            </a:pPr>
            <a:r>
              <a:rPr lang="en-US" dirty="0">
                <a:solidFill>
                  <a:srgbClr val="7F7F7F"/>
                </a:solidFill>
              </a:rPr>
              <a:t>Evaluate quality from WP5 against user requirements from WP1</a:t>
            </a:r>
          </a:p>
          <a:p>
            <a:pPr marL="285750" indent="-285750" algn="l">
              <a:buFontTx/>
              <a:buChar char="•"/>
              <a:defRPr/>
            </a:pPr>
            <a:r>
              <a:rPr lang="en-US" dirty="0">
                <a:solidFill>
                  <a:srgbClr val="7F7F7F"/>
                </a:solidFill>
              </a:rPr>
              <a:t>Assess impact of quality ECV products on climate and air quality applications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700" y="3733800"/>
            <a:ext cx="8763000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dirty="0"/>
              <a:t>WP7. </a:t>
            </a:r>
            <a:r>
              <a:rPr lang="en-US" sz="2400" dirty="0" smtClean="0"/>
              <a:t>Outreach, dissemination, and exploitation</a:t>
            </a:r>
          </a:p>
          <a:p>
            <a:pPr marL="285750" indent="-285750" algn="l">
              <a:buFontTx/>
              <a:buChar char="•"/>
              <a:defRPr/>
            </a:pPr>
            <a:r>
              <a:rPr lang="en-US" dirty="0" smtClean="0"/>
              <a:t>Development of QA4ECV web-portal</a:t>
            </a:r>
          </a:p>
          <a:p>
            <a:pPr marL="285750" indent="-285750" algn="l">
              <a:buFontTx/>
              <a:buChar char="•"/>
              <a:defRPr/>
            </a:pPr>
            <a:r>
              <a:rPr lang="en-US" dirty="0" smtClean="0"/>
              <a:t>Integration of web-service modules in project web-site (visualization, QA training course)</a:t>
            </a:r>
          </a:p>
          <a:p>
            <a:pPr marL="285750" indent="-285750" algn="l">
              <a:buFontTx/>
              <a:buChar char="•"/>
              <a:defRPr/>
            </a:pPr>
            <a:r>
              <a:rPr lang="en-US" dirty="0" smtClean="0"/>
              <a:t>Promote QA4ECV concept and results at relevant international conferences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2405" y="127000"/>
            <a:ext cx="87675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/>
              </a:rPr>
              <a:t>2. QA4ECV work plan</a:t>
            </a:r>
            <a:endParaRPr lang="en-US" sz="32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700" y="5038051"/>
            <a:ext cx="87630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dirty="0" smtClean="0"/>
              <a:t>WP8. </a:t>
            </a:r>
            <a:r>
              <a:rPr lang="en-US" sz="2400" dirty="0" smtClean="0"/>
              <a:t>Overarching </a:t>
            </a:r>
            <a:r>
              <a:rPr lang="en-US" sz="2400" dirty="0" err="1" smtClean="0"/>
              <a:t>coordinationaa</a:t>
            </a:r>
            <a:endParaRPr lang="en-US" sz="2400" dirty="0" smtClean="0"/>
          </a:p>
          <a:p>
            <a:pPr marL="285750" indent="-285750" algn="l">
              <a:buFontTx/>
              <a:buChar char="•"/>
              <a:defRPr/>
            </a:pPr>
            <a:r>
              <a:rPr lang="en-US" dirty="0" smtClean="0"/>
              <a:t>Coordination with other FP7 Copernicus climate change projects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700" y="5916752"/>
            <a:ext cx="8763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dirty="0" smtClean="0"/>
              <a:t>WP9. </a:t>
            </a:r>
            <a:r>
              <a:rPr lang="en-US" sz="2400" dirty="0" smtClean="0"/>
              <a:t>Project scientific &amp; technological coordination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000" y="127000"/>
            <a:ext cx="1012700" cy="101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6912"/>
            <a:ext cx="84204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</a:rPr>
              <a:t>T3.5</a:t>
            </a:r>
            <a:r>
              <a:rPr lang="en-US" sz="2400" dirty="0">
                <a:solidFill>
                  <a:srgbClr val="0070C0"/>
                </a:solidFill>
              </a:rPr>
              <a:t> - Establish independent Atmosphere reference </a:t>
            </a:r>
            <a:r>
              <a:rPr lang="en-US" sz="2400" dirty="0" smtClean="0">
                <a:solidFill>
                  <a:srgbClr val="0070C0"/>
                </a:solidFill>
              </a:rPr>
              <a:t>data (M1-24)</a:t>
            </a:r>
          </a:p>
          <a:p>
            <a:pPr marL="984250" indent="-449263"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Collect </a:t>
            </a:r>
            <a:r>
              <a:rPr lang="en-US" sz="2000" dirty="0"/>
              <a:t>NO</a:t>
            </a:r>
            <a:r>
              <a:rPr lang="en-US" sz="2000" baseline="-25000" dirty="0"/>
              <a:t>2</a:t>
            </a:r>
            <a:r>
              <a:rPr lang="en-US" sz="2000" dirty="0"/>
              <a:t> and HCHO </a:t>
            </a:r>
            <a:r>
              <a:rPr lang="en-US" sz="2000" dirty="0" smtClean="0"/>
              <a:t>reference data </a:t>
            </a:r>
            <a:r>
              <a:rPr lang="en-US" sz="2000" dirty="0"/>
              <a:t>from </a:t>
            </a:r>
            <a:r>
              <a:rPr lang="en-US" sz="2000" dirty="0" smtClean="0"/>
              <a:t>MAXDOAS sites. Agree on </a:t>
            </a:r>
            <a:r>
              <a:rPr lang="en-US" sz="2000" dirty="0" err="1" smtClean="0"/>
              <a:t>harmonised</a:t>
            </a:r>
            <a:r>
              <a:rPr lang="en-US" sz="2000" dirty="0" smtClean="0"/>
              <a:t> data processing, </a:t>
            </a:r>
            <a:r>
              <a:rPr lang="en-US" sz="2000" dirty="0" err="1" smtClean="0"/>
              <a:t>characterisation</a:t>
            </a:r>
            <a:r>
              <a:rPr lang="en-US" sz="2000" dirty="0" smtClean="0"/>
              <a:t> and reporting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28058" y="3786138"/>
            <a:ext cx="82043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</a:rPr>
              <a:t>T3.6</a:t>
            </a:r>
            <a:r>
              <a:rPr lang="en-US" sz="2400" dirty="0">
                <a:solidFill>
                  <a:srgbClr val="0070C0"/>
                </a:solidFill>
              </a:rPr>
              <a:t> - Quality assurance of Atmosphere reference </a:t>
            </a:r>
            <a:r>
              <a:rPr lang="en-US" sz="2400" dirty="0" smtClean="0">
                <a:solidFill>
                  <a:srgbClr val="0070C0"/>
                </a:solidFill>
              </a:rPr>
              <a:t>data (M13-30)</a:t>
            </a:r>
          </a:p>
          <a:p>
            <a:pPr marL="984250" indent="-449263"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Characterize </a:t>
            </a:r>
            <a:r>
              <a:rPr lang="en-US" sz="2000" dirty="0"/>
              <a:t>the uncertainties of MAXDOAS NO</a:t>
            </a:r>
            <a:r>
              <a:rPr lang="en-US" sz="2000" baseline="-25000" dirty="0"/>
              <a:t>2</a:t>
            </a:r>
            <a:r>
              <a:rPr lang="en-US" sz="2000" dirty="0"/>
              <a:t> and HCHO measurements, including cloud interference and spatial representativeness </a:t>
            </a:r>
            <a:r>
              <a:rPr lang="en-US" sz="2000" dirty="0" smtClean="0"/>
              <a:t>effects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793" y="5226298"/>
            <a:ext cx="81866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</a:rPr>
              <a:t>T3.7</a:t>
            </a:r>
            <a:r>
              <a:rPr lang="en-US" sz="2400" dirty="0">
                <a:solidFill>
                  <a:srgbClr val="0070C0"/>
                </a:solidFill>
              </a:rPr>
              <a:t> - Validation of Atmosphere reference </a:t>
            </a:r>
            <a:r>
              <a:rPr lang="en-US" sz="2400" dirty="0" smtClean="0">
                <a:solidFill>
                  <a:srgbClr val="0070C0"/>
                </a:solidFill>
              </a:rPr>
              <a:t>data (M25-48)</a:t>
            </a:r>
          </a:p>
          <a:p>
            <a:pPr marL="984250" indent="-449263"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Validate </a:t>
            </a:r>
            <a:r>
              <a:rPr lang="en-US" sz="2000" dirty="0"/>
              <a:t>MAXDOAS </a:t>
            </a:r>
            <a:r>
              <a:rPr lang="en-US" sz="2000" dirty="0" smtClean="0"/>
              <a:t>data </a:t>
            </a:r>
            <a:r>
              <a:rPr lang="en-US" sz="2000" dirty="0"/>
              <a:t>against </a:t>
            </a:r>
            <a:r>
              <a:rPr lang="en-US" sz="2000" dirty="0" smtClean="0"/>
              <a:t>long-path </a:t>
            </a:r>
            <a:r>
              <a:rPr lang="en-US" sz="2000" dirty="0"/>
              <a:t>DOAS, in-situ and NO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 smtClean="0"/>
              <a:t>sonde</a:t>
            </a:r>
            <a:endParaRPr lang="en-US" sz="2000" dirty="0" smtClean="0"/>
          </a:p>
          <a:p>
            <a:pPr marL="984250" indent="-449263">
              <a:buFont typeface="Wingdings" panose="05000000000000000000" pitchFamily="2" charset="2"/>
              <a:buChar char="Ø"/>
              <a:defRPr/>
            </a:pPr>
            <a:endParaRPr lang="en-US" sz="2000" dirty="0"/>
          </a:p>
        </p:txBody>
      </p:sp>
      <p:sp>
        <p:nvSpPr>
          <p:cNvPr id="9" name="Title 8"/>
          <p:cNvSpPr txBox="1">
            <a:spLocks/>
          </p:cNvSpPr>
          <p:nvPr/>
        </p:nvSpPr>
        <p:spPr>
          <a:xfrm>
            <a:off x="328058" y="274638"/>
            <a:ext cx="7628318" cy="7556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2060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Gill Sans MT" pitchFamily="34" charset="0"/>
              </a:defRPr>
            </a:lvl9pPr>
          </a:lstStyle>
          <a:p>
            <a:r>
              <a:rPr lang="en-US" sz="4000" dirty="0" smtClean="0"/>
              <a:t>QA4ECV  WP3 – Tasks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8058" y="1292567"/>
            <a:ext cx="8521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u="sng" dirty="0" smtClean="0"/>
              <a:t>Objective</a:t>
            </a:r>
            <a:r>
              <a:rPr lang="en-US" sz="2400" dirty="0" smtClean="0"/>
              <a:t>: Provide </a:t>
            </a:r>
            <a:r>
              <a:rPr lang="en-US" sz="2400" dirty="0"/>
              <a:t>traceable quality assurance </a:t>
            </a:r>
            <a:r>
              <a:rPr lang="en-US" sz="2400" dirty="0" smtClean="0"/>
              <a:t>for the independent </a:t>
            </a:r>
            <a:r>
              <a:rPr lang="en-US" sz="2400" dirty="0"/>
              <a:t>reference data used in the validation of satellite </a:t>
            </a:r>
            <a:r>
              <a:rPr lang="en-US" sz="2400" dirty="0" smtClean="0"/>
              <a:t>atmospheric ECV products (NO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HCHO, CO)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QA4ECV WP3 Workshop </a:t>
            </a:r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MPIC Mainz, 19-20 March 2015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BC767-53A6-4A9E-94D6-DCFD0F8BC6BB}" type="slidenum">
              <a:rPr lang="nl-BE" smtClean="0"/>
              <a:pPr>
                <a:defRPr/>
              </a:pPr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911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fr-FR" dirty="0" smtClean="0"/>
              <a:t>QA4ECV </a:t>
            </a:r>
            <a:r>
              <a:rPr lang="fr-FR" dirty="0" err="1" smtClean="0"/>
              <a:t>reference</a:t>
            </a:r>
            <a:r>
              <a:rPr lang="fr-FR" dirty="0" smtClean="0"/>
              <a:t> sites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7" t="17987" r="10156" b="22411"/>
          <a:stretch/>
        </p:blipFill>
        <p:spPr>
          <a:xfrm>
            <a:off x="683568" y="1556792"/>
            <a:ext cx="7704856" cy="45125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4511951"/>
            <a:ext cx="1683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FF00"/>
                </a:solidFill>
              </a:rPr>
              <a:t>FTIR sites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MAXDOAS sites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QA4ECV WP3 Workshop 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MPIC Mainz, 19-20 March 2015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5FEA8-3963-4D86-BC2F-B782A9C40106}" type="slidenum">
              <a:rPr lang="nl-BE" smtClean="0"/>
              <a:pPr>
                <a:defRPr/>
              </a:pPr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964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MAXDOAS reference sites for NO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and HCHO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93507"/>
              </p:ext>
            </p:extLst>
          </p:nvPr>
        </p:nvGraphicFramePr>
        <p:xfrm>
          <a:off x="521550" y="1340768"/>
          <a:ext cx="7884875" cy="4672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0842"/>
                <a:gridCol w="1578887"/>
                <a:gridCol w="1907573"/>
                <a:gridCol w="1907573"/>
              </a:tblGrid>
              <a:tr h="356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MAXDOAS site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</a:rPr>
                        <a:t>Lat</a:t>
                      </a:r>
                      <a:r>
                        <a:rPr lang="en-US" sz="2000" dirty="0">
                          <a:effectLst/>
                        </a:rPr>
                        <a:t>, Long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Class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Data Source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De </a:t>
                      </a:r>
                      <a:r>
                        <a:rPr lang="en-US" sz="2000" dirty="0" err="1">
                          <a:effectLst/>
                        </a:rPr>
                        <a:t>Bilt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en-US" sz="2000" dirty="0" err="1">
                          <a:effectLst/>
                        </a:rPr>
                        <a:t>Cabauw</a:t>
                      </a:r>
                      <a:r>
                        <a:rPr lang="en-US" sz="2000" dirty="0">
                          <a:effectLst/>
                        </a:rPr>
                        <a:t> (NL)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52°N, 5°E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Sub-urban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KNMI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Uccle (BE)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50°N, 4°E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Urban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BIRA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Beijing (CHN)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40°N, 116°E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Urban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BIRA, MPIC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</a:rPr>
                        <a:t>Xianghe</a:t>
                      </a:r>
                      <a:r>
                        <a:rPr lang="en-US" sz="2000" dirty="0">
                          <a:effectLst/>
                        </a:rPr>
                        <a:t> (CHN)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39°N, 117°E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Sub-urban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BIRA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Bujumbura (BU)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3°S, 29°E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Sub-urban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BIRA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Bremen (DE)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53°N, 9°E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Urban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IUP-UB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Nairobi (KEN)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1°S, 37°E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Rural / Urban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IUP-UB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Athens (GR)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38°N, 23°E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Urban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IUP-UB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Mainz (DE)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50°N, 8°E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Urban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MPIC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Greater Noida (IND)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28°N, 77°E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Urban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MPIC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Thessaloniki (GR)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41°N, 23°E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Urban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AUTH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Madrid (ESP)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40°N, 3°W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Urban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CSIC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QA4ECV WP3 Workshop 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MPIC Mainz, 19-20 March 2015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BC767-53A6-4A9E-94D6-DCFD0F8BC6BB}" type="slidenum">
              <a:rPr lang="nl-BE" smtClean="0"/>
              <a:pPr>
                <a:defRPr/>
              </a:pPr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429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4650" y="30443"/>
            <a:ext cx="1331640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08520" y="0"/>
            <a:ext cx="9144000" cy="725487"/>
          </a:xfrm>
        </p:spPr>
        <p:txBody>
          <a:bodyPr>
            <a:noAutofit/>
          </a:bodyPr>
          <a:lstStyle/>
          <a:p>
            <a:r>
              <a:rPr lang="en-US" sz="3200" dirty="0" smtClean="0"/>
              <a:t>Overview of systems and procedures in place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906081"/>
              </p:ext>
            </p:extLst>
          </p:nvPr>
        </p:nvGraphicFramePr>
        <p:xfrm>
          <a:off x="107504" y="764704"/>
          <a:ext cx="8892482" cy="59695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1218051"/>
                <a:gridCol w="1218051"/>
                <a:gridCol w="1218051"/>
                <a:gridCol w="1218051"/>
                <a:gridCol w="1218051"/>
                <a:gridCol w="1218051"/>
              </a:tblGrid>
              <a:tr h="48317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BIRA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IUP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MPIC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KNMI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CSIC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AUTH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>
                    <a:solidFill>
                      <a:srgbClr val="0070C0"/>
                    </a:solidFill>
                  </a:tcPr>
                </a:tc>
              </a:tr>
              <a:tr h="48317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Instrument type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Own design (Xiang., Bur.), </a:t>
                      </a:r>
                      <a:r>
                        <a:rPr lang="en-US" sz="1600" dirty="0" err="1" smtClean="0"/>
                        <a:t>miniDOAS</a:t>
                      </a:r>
                      <a:r>
                        <a:rPr lang="en-US" sz="1600" dirty="0" smtClean="0"/>
                        <a:t> (Uccle)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Own design (1D or 2D)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Own design (Mainz), </a:t>
                      </a:r>
                      <a:r>
                        <a:rPr lang="en-US" sz="1600" dirty="0" err="1" smtClean="0"/>
                        <a:t>miniDOAS</a:t>
                      </a:r>
                      <a:r>
                        <a:rPr lang="en-US" sz="1600" dirty="0" smtClean="0"/>
                        <a:t> (Beijing)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Hoffmann-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miniDOAS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Own design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Own design (</a:t>
                      </a:r>
                      <a:r>
                        <a:rPr lang="en-US" sz="1600" dirty="0" err="1" smtClean="0"/>
                        <a:t>Avantes</a:t>
                      </a:r>
                      <a:r>
                        <a:rPr lang="en-US" sz="1600" baseline="0" dirty="0" smtClean="0"/>
                        <a:t> 2D+DS)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</a:tr>
              <a:tr h="48317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Slant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column retrieval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Code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Settings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QDOAS</a:t>
                      </a:r>
                    </a:p>
                    <a:p>
                      <a:r>
                        <a:rPr lang="en-US" sz="1600" dirty="0" smtClean="0"/>
                        <a:t>-</a:t>
                      </a:r>
                      <a:r>
                        <a:rPr lang="en-US" sz="1600" baseline="0" dirty="0" smtClean="0"/>
                        <a:t> Settings based on CINDI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NLIN-D</a:t>
                      </a:r>
                    </a:p>
                    <a:p>
                      <a:r>
                        <a:rPr lang="en-US" sz="1600" dirty="0" smtClean="0"/>
                        <a:t>- Settings based on CINDI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</a:t>
                      </a:r>
                      <a:r>
                        <a:rPr lang="en-US" sz="1600" dirty="0" err="1" smtClean="0"/>
                        <a:t>WinDOAS</a:t>
                      </a:r>
                      <a:r>
                        <a:rPr lang="en-US" sz="1600" dirty="0" smtClean="0"/>
                        <a:t>, MDOAS</a:t>
                      </a:r>
                    </a:p>
                    <a:p>
                      <a:r>
                        <a:rPr lang="en-US" sz="1600" dirty="0" smtClean="0"/>
                        <a:t>- Settings based on CINDI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Own code</a:t>
                      </a:r>
                    </a:p>
                    <a:p>
                      <a:r>
                        <a:rPr lang="en-US" sz="1600" dirty="0" smtClean="0"/>
                        <a:t>- Settings based on CINDI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QDOAS</a:t>
                      </a:r>
                    </a:p>
                    <a:p>
                      <a:r>
                        <a:rPr lang="en-US" sz="1600" dirty="0" smtClean="0"/>
                        <a:t>- Settings based on CINDI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QDOAS</a:t>
                      </a:r>
                    </a:p>
                    <a:p>
                      <a:r>
                        <a:rPr lang="en-US" sz="1600" dirty="0" smtClean="0"/>
                        <a:t>- Settings based on CINDI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</a:tr>
              <a:tr h="48317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Vertical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column/profile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retrieval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Product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Method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Aerosol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corr</a:t>
                      </a:r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Cloud flagging</a:t>
                      </a:r>
                    </a:p>
                  </a:txBody>
                  <a:tcPr marL="36000" marR="360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</a:t>
                      </a:r>
                      <a:r>
                        <a:rPr lang="en-US" sz="1600" u="sng" dirty="0" smtClean="0"/>
                        <a:t>Profiles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/>
                        <a:t>- OE (</a:t>
                      </a:r>
                      <a:r>
                        <a:rPr lang="en-US" sz="1600" dirty="0" err="1" smtClean="0"/>
                        <a:t>bePro</a:t>
                      </a:r>
                      <a:r>
                        <a:rPr lang="en-US" sz="1600" dirty="0" smtClean="0"/>
                        <a:t>) LIDORT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/>
                        <a:t>- O</a:t>
                      </a:r>
                      <a:r>
                        <a:rPr lang="en-US" sz="1600" baseline="-25000" dirty="0" smtClean="0"/>
                        <a:t>4</a:t>
                      </a:r>
                      <a:r>
                        <a:rPr lang="en-US" sz="1600" baseline="0" dirty="0" smtClean="0"/>
                        <a:t>-based </a:t>
                      </a:r>
                      <a:r>
                        <a:rPr lang="en-US" sz="1600" dirty="0" smtClean="0"/>
                        <a:t>aerosol profile retrieval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dirty="0" smtClean="0"/>
                        <a:t>- Cloud</a:t>
                      </a:r>
                      <a:r>
                        <a:rPr lang="en-US" sz="1600" baseline="0" dirty="0" smtClean="0"/>
                        <a:t> flagging by </a:t>
                      </a:r>
                      <a:r>
                        <a:rPr lang="en-US" sz="1600" baseline="0" dirty="0" err="1" smtClean="0"/>
                        <a:t>Gielen</a:t>
                      </a:r>
                      <a:r>
                        <a:rPr lang="en-US" sz="1600" baseline="0" dirty="0" smtClean="0"/>
                        <a:t> et al.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</a:t>
                      </a:r>
                      <a:r>
                        <a:rPr lang="en-US" sz="1600" u="sng" dirty="0" smtClean="0"/>
                        <a:t>Profiles</a:t>
                      </a:r>
                    </a:p>
                    <a:p>
                      <a:r>
                        <a:rPr lang="en-US" sz="1600" dirty="0" smtClean="0"/>
                        <a:t>- OE (BREAM) - SCIATRAN</a:t>
                      </a:r>
                    </a:p>
                    <a:p>
                      <a:r>
                        <a:rPr lang="en-US" sz="1600" dirty="0" smtClean="0"/>
                        <a:t>- O</a:t>
                      </a:r>
                      <a:r>
                        <a:rPr lang="en-US" sz="1600" baseline="-25000" dirty="0" smtClean="0"/>
                        <a:t>4</a:t>
                      </a:r>
                      <a:r>
                        <a:rPr lang="en-US" sz="1600" dirty="0" smtClean="0"/>
                        <a:t>-based aerosol correction</a:t>
                      </a:r>
                    </a:p>
                    <a:p>
                      <a:r>
                        <a:rPr lang="en-US" sz="1600" dirty="0" smtClean="0"/>
                        <a:t>- No cloud flag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</a:t>
                      </a:r>
                      <a:r>
                        <a:rPr lang="en-US" sz="1600" u="sng" dirty="0" smtClean="0"/>
                        <a:t>Profiles</a:t>
                      </a:r>
                    </a:p>
                    <a:p>
                      <a:r>
                        <a:rPr lang="en-US" sz="1600" dirty="0" smtClean="0"/>
                        <a:t>- </a:t>
                      </a:r>
                      <a:r>
                        <a:rPr lang="en-US" sz="1600" dirty="0" err="1" smtClean="0"/>
                        <a:t>Param</a:t>
                      </a:r>
                      <a:r>
                        <a:rPr lang="en-US" sz="1600" dirty="0" smtClean="0"/>
                        <a:t>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Method</a:t>
                      </a:r>
                    </a:p>
                    <a:p>
                      <a:r>
                        <a:rPr lang="en-US" sz="1600" dirty="0" smtClean="0"/>
                        <a:t>- Aerosol correction</a:t>
                      </a:r>
                    </a:p>
                    <a:p>
                      <a:r>
                        <a:rPr lang="en-US" sz="1600" dirty="0" smtClean="0"/>
                        <a:t>- </a:t>
                      </a:r>
                      <a:r>
                        <a:rPr lang="en-US" sz="1600" dirty="0" err="1" smtClean="0"/>
                        <a:t>Cloug</a:t>
                      </a:r>
                      <a:r>
                        <a:rPr lang="en-US" sz="1600" dirty="0" smtClean="0"/>
                        <a:t> flagging by</a:t>
                      </a:r>
                      <a:r>
                        <a:rPr lang="en-US" sz="1600" baseline="0" dirty="0" smtClean="0"/>
                        <a:t> Wagner et al.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</a:t>
                      </a:r>
                      <a:r>
                        <a:rPr lang="en-US" sz="1600" u="sng" dirty="0" smtClean="0"/>
                        <a:t>Columns</a:t>
                      </a:r>
                    </a:p>
                    <a:p>
                      <a:r>
                        <a:rPr lang="en-US" sz="1600" dirty="0" smtClean="0"/>
                        <a:t>- DAK-based</a:t>
                      </a:r>
                      <a:r>
                        <a:rPr lang="en-US" sz="1600" baseline="0" dirty="0" smtClean="0"/>
                        <a:t> code after </a:t>
                      </a:r>
                      <a:r>
                        <a:rPr lang="en-US" sz="1600" baseline="0" dirty="0" err="1" smtClean="0"/>
                        <a:t>Vlemmix</a:t>
                      </a:r>
                      <a:r>
                        <a:rPr lang="en-US" sz="1600" baseline="0" dirty="0" smtClean="0"/>
                        <a:t> et al., 2015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dirty="0" smtClean="0"/>
                        <a:t> Cloud </a:t>
                      </a:r>
                      <a:r>
                        <a:rPr lang="en-US" sz="1600" baseline="0" dirty="0" smtClean="0"/>
                        <a:t>ceilometer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600" baseline="0" dirty="0" smtClean="0"/>
                        <a:t>- No flags, no aerosol corr.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</a:t>
                      </a:r>
                      <a:r>
                        <a:rPr lang="en-US" sz="1600" u="sng" dirty="0" smtClean="0"/>
                        <a:t>Columns +</a:t>
                      </a:r>
                      <a:r>
                        <a:rPr lang="en-US" sz="1600" u="sng" baseline="0" dirty="0" smtClean="0"/>
                        <a:t> surf. Conc.</a:t>
                      </a:r>
                    </a:p>
                    <a:p>
                      <a:r>
                        <a:rPr lang="en-US" sz="1600" dirty="0" smtClean="0"/>
                        <a:t>- SCIATRAN/ LIDORT based own code</a:t>
                      </a:r>
                    </a:p>
                    <a:p>
                      <a:r>
                        <a:rPr lang="en-US" sz="1600" dirty="0" smtClean="0"/>
                        <a:t>- Cloud flagging</a:t>
                      </a:r>
                      <a:r>
                        <a:rPr lang="en-US" sz="1600" baseline="0" dirty="0" smtClean="0"/>
                        <a:t> using webcam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</a:t>
                      </a:r>
                      <a:r>
                        <a:rPr lang="en-US" sz="1600" u="sng" dirty="0" smtClean="0"/>
                        <a:t>Columns</a:t>
                      </a:r>
                    </a:p>
                    <a:p>
                      <a:r>
                        <a:rPr lang="en-US" sz="1600" dirty="0" smtClean="0"/>
                        <a:t>- Geometric</a:t>
                      </a:r>
                      <a:r>
                        <a:rPr lang="en-US" sz="1600" baseline="0" dirty="0" smtClean="0"/>
                        <a:t> approx.</a:t>
                      </a:r>
                    </a:p>
                    <a:p>
                      <a:r>
                        <a:rPr lang="en-US" sz="1600" dirty="0" smtClean="0"/>
                        <a:t>- No</a:t>
                      </a:r>
                      <a:r>
                        <a:rPr lang="en-US" sz="1600" baseline="0" dirty="0" smtClean="0"/>
                        <a:t> aerosol correction</a:t>
                      </a:r>
                    </a:p>
                    <a:p>
                      <a:r>
                        <a:rPr lang="en-US" sz="1600" dirty="0" smtClean="0"/>
                        <a:t>- Cloud flag</a:t>
                      </a:r>
                      <a:r>
                        <a:rPr lang="en-US" sz="1600" baseline="0" dirty="0" smtClean="0"/>
                        <a:t> based on </a:t>
                      </a:r>
                      <a:r>
                        <a:rPr lang="en-US" sz="1600" baseline="0" dirty="0" err="1" smtClean="0"/>
                        <a:t>pyranometer</a:t>
                      </a:r>
                      <a:r>
                        <a:rPr lang="en-US" sz="1600" baseline="0" dirty="0" smtClean="0"/>
                        <a:t> data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</a:tr>
              <a:tr h="48317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Data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format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HDF-GEOMS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ASCII (own format)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ASCII (own)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ASCII (own)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NetCDF</a:t>
                      </a:r>
                      <a:r>
                        <a:rPr lang="en-US" sz="1600" dirty="0" smtClean="0"/>
                        <a:t> (own)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Matlab</a:t>
                      </a:r>
                      <a:r>
                        <a:rPr lang="en-US" sz="1600" dirty="0" smtClean="0"/>
                        <a:t> (own)</a:t>
                      </a:r>
                      <a:endParaRPr lang="en-US" sz="1600" dirty="0"/>
                    </a:p>
                  </a:txBody>
                  <a:tcPr marL="36000" marR="360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2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4172</TotalTime>
  <Words>1264</Words>
  <Application>Microsoft Office PowerPoint</Application>
  <PresentationFormat>On-screen Show (4:3)</PresentationFormat>
  <Paragraphs>294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QA4ECV reference sites </vt:lpstr>
      <vt:lpstr>PowerPoint Presentation</vt:lpstr>
      <vt:lpstr>Overview of systems and procedures in place</vt:lpstr>
      <vt:lpstr>Harmonisation work plan</vt:lpstr>
      <vt:lpstr>WP 3 – Workplan 2015-2016</vt:lpstr>
    </vt:vector>
  </TitlesOfParts>
  <Company>IASB-BIRA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Karolien Lefever</dc:creator>
  <cp:lastModifiedBy>Michel Van Roozendael</cp:lastModifiedBy>
  <cp:revision>344</cp:revision>
  <dcterms:created xsi:type="dcterms:W3CDTF">2014-04-17T13:22:33Z</dcterms:created>
  <dcterms:modified xsi:type="dcterms:W3CDTF">2015-07-09T12:12:59Z</dcterms:modified>
</cp:coreProperties>
</file>